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2" y="1122365"/>
            <a:ext cx="6858010" cy="238760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2" y="3602043"/>
            <a:ext cx="6858010" cy="1655764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85" y="365126"/>
            <a:ext cx="1971678" cy="581184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1" y="365126"/>
            <a:ext cx="5800734" cy="581184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40"/>
            <a:ext cx="7886712" cy="2852741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70"/>
            <a:ext cx="7886712" cy="150018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1" y="1825628"/>
            <a:ext cx="3886206" cy="435134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7" y="1825628"/>
            <a:ext cx="3886206" cy="435134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2" y="365126"/>
            <a:ext cx="7886712" cy="132556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5"/>
            <a:ext cx="386834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9"/>
            <a:ext cx="3868346" cy="368459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7" y="1681165"/>
            <a:ext cx="3887397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7" y="2505079"/>
            <a:ext cx="3887397" cy="368459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2" y="457201"/>
            <a:ext cx="2949182" cy="160020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7" y="987426"/>
            <a:ext cx="4629157" cy="487363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2" y="2057403"/>
            <a:ext cx="2949182" cy="381159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2" y="457201"/>
            <a:ext cx="2949182" cy="160020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7" y="987426"/>
            <a:ext cx="4629157" cy="487363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2" y="2057403"/>
            <a:ext cx="2949182" cy="381159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1" y="365126"/>
            <a:ext cx="7886712" cy="1325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1" y="1825628"/>
            <a:ext cx="7886712" cy="43513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1" y="6356359"/>
            <a:ext cx="2057403" cy="36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5" y="6356359"/>
            <a:ext cx="3086105" cy="36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60" y="6356359"/>
            <a:ext cx="2057403" cy="36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15" y="3175"/>
            <a:ext cx="9140825" cy="6840855"/>
          </a:xfrm>
          <a:prstGeom prst="rect">
            <a:avLst/>
          </a:prstGeom>
        </p:spPr>
      </p:pic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1981835" y="4103370"/>
            <a:ext cx="5472113" cy="26777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eaLnBrk="1" hangingPunct="1">
              <a:buFont typeface="Arial" charset="0"/>
              <a:buNone/>
            </a:pPr>
            <a:endParaRPr lang="en-US" altLang="zh-CN" sz="24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公司名称：</a:t>
            </a:r>
            <a:r>
              <a:rPr lang="zh-CN" altLang="en-US" sz="2400" u="sng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                                       </a:t>
            </a:r>
            <a:endParaRPr lang="zh-CN" altLang="en-US" sz="2400" dirty="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联  系  人：</a:t>
            </a:r>
            <a:r>
              <a:rPr lang="zh-CN" altLang="en-US" sz="2400" u="sng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                                       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                </a:t>
            </a:r>
            <a:endParaRPr lang="zh-CN" altLang="en-US" sz="2400" dirty="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联系电话：</a:t>
            </a:r>
            <a:endParaRPr lang="zh-CN" altLang="en-US" sz="2400" dirty="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电子邮箱：</a:t>
            </a:r>
            <a:r>
              <a:rPr lang="zh-CN" altLang="en-US" sz="2400" u="sng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                                       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7620" y="-18415"/>
            <a:ext cx="9154160" cy="6871335"/>
          </a:xfrm>
          <a:prstGeom prst="rect">
            <a:avLst/>
          </a:prstGeom>
        </p:spPr>
      </p:pic>
      <p:sp>
        <p:nvSpPr>
          <p:cNvPr id="10242" name="AutoShape 8"/>
          <p:cNvSpPr>
            <a:spLocks noChangeAspect="1" noChangeArrowheads="1" noTextEdit="1"/>
          </p:cNvSpPr>
          <p:nvPr/>
        </p:nvSpPr>
        <p:spPr bwMode="auto">
          <a:xfrm>
            <a:off x="3127375" y="2955925"/>
            <a:ext cx="5291138" cy="657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endParaRPr lang="zh-CN" altLang="en-US"/>
          </a:p>
        </p:txBody>
      </p:sp>
      <p:sp>
        <p:nvSpPr>
          <p:cNvPr id="10243" name="矩形 14"/>
          <p:cNvSpPr>
            <a:spLocks noChangeArrowheads="1"/>
          </p:cNvSpPr>
          <p:nvPr/>
        </p:nvSpPr>
        <p:spPr bwMode="auto">
          <a:xfrm>
            <a:off x="785813" y="1785938"/>
            <a:ext cx="1214437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eaLnBrk="1" hangingPunct="1"/>
            <a:r>
              <a:rPr lang="en-US" altLang="zh-CN" sz="24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en-US" altLang="zh-CN" sz="24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44" name="矩形 19"/>
          <p:cNvSpPr>
            <a:spLocks noChangeArrowheads="1"/>
          </p:cNvSpPr>
          <p:nvPr/>
        </p:nvSpPr>
        <p:spPr bwMode="auto">
          <a:xfrm>
            <a:off x="2776538" y="1785938"/>
            <a:ext cx="1214437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eaLnBrk="1" hangingPunct="1"/>
            <a:r>
              <a:rPr lang="en-US" altLang="zh-CN" sz="24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en-US" altLang="zh-CN" sz="24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45" name="矩形 23"/>
          <p:cNvSpPr>
            <a:spLocks noChangeArrowheads="1"/>
          </p:cNvSpPr>
          <p:nvPr/>
        </p:nvSpPr>
        <p:spPr bwMode="auto">
          <a:xfrm>
            <a:off x="4714875" y="1785938"/>
            <a:ext cx="1214438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eaLnBrk="1" hangingPunct="1"/>
            <a:r>
              <a:rPr lang="en-US" altLang="zh-CN" sz="24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en-US" altLang="zh-CN" sz="24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46" name="矩形 24"/>
          <p:cNvSpPr>
            <a:spLocks noChangeArrowheads="1"/>
          </p:cNvSpPr>
          <p:nvPr/>
        </p:nvSpPr>
        <p:spPr bwMode="auto">
          <a:xfrm>
            <a:off x="6715125" y="1785938"/>
            <a:ext cx="1214438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eaLnBrk="1" hangingPunct="1"/>
            <a:r>
              <a:rPr lang="en-US" altLang="zh-CN" sz="24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en-US" altLang="zh-CN" sz="24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2065" y="3810"/>
            <a:ext cx="9171305" cy="6861810"/>
          </a:xfrm>
          <a:prstGeom prst="rect">
            <a:avLst/>
          </a:prstGeom>
        </p:spPr>
      </p:pic>
      <p:grpSp>
        <p:nvGrpSpPr>
          <p:cNvPr id="11266" name="组合 13"/>
          <p:cNvGrpSpPr/>
          <p:nvPr/>
        </p:nvGrpSpPr>
        <p:grpSpPr bwMode="auto">
          <a:xfrm>
            <a:off x="1785938" y="2143125"/>
            <a:ext cx="6572250" cy="1762125"/>
            <a:chOff x="1785918" y="2143116"/>
            <a:chExt cx="6572296" cy="1761953"/>
          </a:xfrm>
        </p:grpSpPr>
        <p:grpSp>
          <p:nvGrpSpPr>
            <p:cNvPr id="11280" name="组合 4"/>
            <p:cNvGrpSpPr/>
            <p:nvPr/>
          </p:nvGrpSpPr>
          <p:grpSpPr bwMode="auto">
            <a:xfrm>
              <a:off x="1785918" y="2143116"/>
              <a:ext cx="6572296" cy="461963"/>
              <a:chOff x="1785918" y="2143116"/>
              <a:chExt cx="6572296" cy="461963"/>
            </a:xfrm>
          </p:grpSpPr>
          <p:sp>
            <p:nvSpPr>
              <p:cNvPr id="11289" name="矩形 5"/>
              <p:cNvSpPr>
                <a:spLocks noChangeArrowheads="1"/>
              </p:cNvSpPr>
              <p:nvPr/>
            </p:nvSpPr>
            <p:spPr bwMode="auto">
              <a:xfrm>
                <a:off x="1785918" y="2143116"/>
                <a:ext cx="2000264" cy="46196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p>
                <a:pPr algn="ctr" eaLnBrk="1" hangingPunct="1"/>
                <a:r>
                  <a:rPr lang="zh-CN" altLang="en-US" sz="2400" b="1" dirty="0">
                    <a:solidFill>
                      <a:srgbClr val="FF0000"/>
                    </a:solidFill>
                    <a:latin typeface="微软雅黑" pitchFamily="34" charset="-122"/>
                    <a:ea typeface="微软雅黑" pitchFamily="34" charset="-122"/>
                  </a:rPr>
                  <a:t>公司</a:t>
                </a:r>
                <a:endParaRPr lang="zh-CN" altLang="en-US" sz="2400" b="1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290" name="矩形 5"/>
              <p:cNvSpPr>
                <a:spLocks noChangeArrowheads="1"/>
              </p:cNvSpPr>
              <p:nvPr/>
            </p:nvSpPr>
            <p:spPr bwMode="auto">
              <a:xfrm>
                <a:off x="4071934" y="2143116"/>
                <a:ext cx="2000264" cy="46196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p>
                <a:pPr algn="ctr" eaLnBrk="1" hangingPunct="1"/>
                <a:r>
                  <a:rPr lang="en-US" altLang="zh-CN" sz="2400" b="1" dirty="0" smtClean="0">
                    <a:solidFill>
                      <a:srgbClr val="FF0000"/>
                    </a:solidFill>
                    <a:latin typeface="微软雅黑" pitchFamily="34" charset="-122"/>
                    <a:ea typeface="微软雅黑" pitchFamily="34" charset="-122"/>
                  </a:rPr>
                  <a:t>XXXX</a:t>
                </a:r>
                <a:endParaRPr lang="zh-CN" altLang="en-US" sz="2400" b="1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291" name="矩形 5"/>
              <p:cNvSpPr>
                <a:spLocks noChangeArrowheads="1"/>
              </p:cNvSpPr>
              <p:nvPr/>
            </p:nvSpPr>
            <p:spPr bwMode="auto">
              <a:xfrm>
                <a:off x="6357950" y="2143116"/>
                <a:ext cx="2000264" cy="46196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p>
                <a:pPr algn="ctr" eaLnBrk="1" hangingPunct="1"/>
                <a:r>
                  <a:rPr lang="en-US" altLang="zh-CN" sz="2400" b="1" dirty="0" smtClean="0">
                    <a:solidFill>
                      <a:srgbClr val="FF0000"/>
                    </a:solidFill>
                    <a:latin typeface="微软雅黑" pitchFamily="34" charset="-122"/>
                    <a:ea typeface="微软雅黑" pitchFamily="34" charset="-122"/>
                  </a:rPr>
                  <a:t>XX%</a:t>
                </a:r>
                <a:endParaRPr lang="zh-CN" altLang="en-US" sz="2400" b="1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11281" name="组合 5"/>
            <p:cNvGrpSpPr/>
            <p:nvPr/>
          </p:nvGrpSpPr>
          <p:grpSpPr bwMode="auto">
            <a:xfrm>
              <a:off x="1785918" y="2793111"/>
              <a:ext cx="6572296" cy="461963"/>
              <a:chOff x="1785918" y="2143116"/>
              <a:chExt cx="6572296" cy="461963"/>
            </a:xfrm>
          </p:grpSpPr>
          <p:sp>
            <p:nvSpPr>
              <p:cNvPr id="11286" name="矩形 5"/>
              <p:cNvSpPr>
                <a:spLocks noChangeArrowheads="1"/>
              </p:cNvSpPr>
              <p:nvPr/>
            </p:nvSpPr>
            <p:spPr bwMode="auto">
              <a:xfrm>
                <a:off x="1785918" y="2143116"/>
                <a:ext cx="2000264" cy="46196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p>
                <a:pPr algn="ctr" eaLnBrk="1" hangingPunct="1"/>
                <a:r>
                  <a:rPr lang="zh-CN" altLang="en-US" sz="2400" b="1" dirty="0">
                    <a:solidFill>
                      <a:srgbClr val="FF0000"/>
                    </a:solidFill>
                    <a:latin typeface="微软雅黑" pitchFamily="34" charset="-122"/>
                    <a:ea typeface="微软雅黑" pitchFamily="34" charset="-122"/>
                  </a:rPr>
                  <a:t>公司</a:t>
                </a:r>
                <a:endParaRPr lang="zh-CN" altLang="en-US" sz="2400" b="1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287" name="矩形 5"/>
              <p:cNvSpPr>
                <a:spLocks noChangeArrowheads="1"/>
              </p:cNvSpPr>
              <p:nvPr/>
            </p:nvSpPr>
            <p:spPr bwMode="auto">
              <a:xfrm>
                <a:off x="4071934" y="2143116"/>
                <a:ext cx="2000264" cy="46196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p>
                <a:pPr algn="ctr" eaLnBrk="1" hangingPunct="1"/>
                <a:r>
                  <a:rPr lang="en-US" altLang="zh-CN" sz="2400" b="1" dirty="0" smtClean="0">
                    <a:solidFill>
                      <a:srgbClr val="FF0000"/>
                    </a:solidFill>
                    <a:latin typeface="微软雅黑" pitchFamily="34" charset="-122"/>
                    <a:ea typeface="微软雅黑" pitchFamily="34" charset="-122"/>
                  </a:rPr>
                  <a:t>XXXX</a:t>
                </a:r>
                <a:endParaRPr lang="zh-CN" altLang="en-US" sz="2400" b="1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288" name="矩形 5"/>
              <p:cNvSpPr>
                <a:spLocks noChangeArrowheads="1"/>
              </p:cNvSpPr>
              <p:nvPr/>
            </p:nvSpPr>
            <p:spPr bwMode="auto">
              <a:xfrm>
                <a:off x="6357950" y="2143116"/>
                <a:ext cx="2000264" cy="46196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p>
                <a:pPr algn="ctr" eaLnBrk="1" hangingPunct="1"/>
                <a:r>
                  <a:rPr lang="en-US" altLang="zh-CN" sz="2400" b="1" dirty="0" smtClean="0">
                    <a:solidFill>
                      <a:srgbClr val="FF0000"/>
                    </a:solidFill>
                    <a:latin typeface="微软雅黑" pitchFamily="34" charset="-122"/>
                    <a:ea typeface="微软雅黑" pitchFamily="34" charset="-122"/>
                  </a:rPr>
                  <a:t>XX%</a:t>
                </a:r>
                <a:endParaRPr lang="zh-CN" altLang="en-US" sz="2400" b="1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11282" name="组合 9"/>
            <p:cNvGrpSpPr/>
            <p:nvPr/>
          </p:nvGrpSpPr>
          <p:grpSpPr bwMode="auto">
            <a:xfrm>
              <a:off x="1785918" y="3443106"/>
              <a:ext cx="6572296" cy="461963"/>
              <a:chOff x="1785918" y="2143116"/>
              <a:chExt cx="6572296" cy="461963"/>
            </a:xfrm>
          </p:grpSpPr>
          <p:sp>
            <p:nvSpPr>
              <p:cNvPr id="11283" name="矩形 5"/>
              <p:cNvSpPr>
                <a:spLocks noChangeArrowheads="1"/>
              </p:cNvSpPr>
              <p:nvPr/>
            </p:nvSpPr>
            <p:spPr bwMode="auto">
              <a:xfrm>
                <a:off x="1785918" y="2143116"/>
                <a:ext cx="2000264" cy="46196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p>
                <a:pPr algn="ctr" eaLnBrk="1" hangingPunct="1"/>
                <a:r>
                  <a:rPr lang="zh-CN" altLang="en-US" sz="2400" b="1" dirty="0">
                    <a:solidFill>
                      <a:srgbClr val="FF0000"/>
                    </a:solidFill>
                    <a:latin typeface="微软雅黑" pitchFamily="34" charset="-122"/>
                    <a:ea typeface="微软雅黑" pitchFamily="34" charset="-122"/>
                  </a:rPr>
                  <a:t>公司</a:t>
                </a:r>
                <a:endParaRPr lang="zh-CN" altLang="en-US" sz="2400" b="1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284" name="矩形 5"/>
              <p:cNvSpPr>
                <a:spLocks noChangeArrowheads="1"/>
              </p:cNvSpPr>
              <p:nvPr/>
            </p:nvSpPr>
            <p:spPr bwMode="auto">
              <a:xfrm>
                <a:off x="4071934" y="2143116"/>
                <a:ext cx="2000264" cy="46196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p>
                <a:pPr algn="ctr" eaLnBrk="1" hangingPunct="1"/>
                <a:r>
                  <a:rPr lang="en-US" altLang="zh-CN" sz="2400" b="1" dirty="0" smtClean="0">
                    <a:solidFill>
                      <a:srgbClr val="FF0000"/>
                    </a:solidFill>
                    <a:latin typeface="微软雅黑" pitchFamily="34" charset="-122"/>
                    <a:ea typeface="微软雅黑" pitchFamily="34" charset="-122"/>
                  </a:rPr>
                  <a:t>XXXX</a:t>
                </a:r>
                <a:endParaRPr lang="zh-CN" altLang="en-US" sz="2400" b="1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285" name="矩形 5"/>
              <p:cNvSpPr>
                <a:spLocks noChangeArrowheads="1"/>
              </p:cNvSpPr>
              <p:nvPr/>
            </p:nvSpPr>
            <p:spPr bwMode="auto">
              <a:xfrm>
                <a:off x="6357950" y="2143116"/>
                <a:ext cx="2000264" cy="46196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p>
                <a:pPr algn="ctr" eaLnBrk="1" hangingPunct="1"/>
                <a:r>
                  <a:rPr lang="en-US" altLang="zh-CN" sz="2400" b="1" dirty="0" smtClean="0">
                    <a:solidFill>
                      <a:srgbClr val="FF0000"/>
                    </a:solidFill>
                    <a:latin typeface="微软雅黑" pitchFamily="34" charset="-122"/>
                    <a:ea typeface="微软雅黑" pitchFamily="34" charset="-122"/>
                  </a:rPr>
                  <a:t>XX%</a:t>
                </a:r>
                <a:endParaRPr lang="zh-CN" altLang="en-US" sz="2400" b="1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11267" name="组合 14"/>
          <p:cNvGrpSpPr/>
          <p:nvPr/>
        </p:nvGrpSpPr>
        <p:grpSpPr bwMode="auto">
          <a:xfrm>
            <a:off x="1785938" y="4224338"/>
            <a:ext cx="6572250" cy="1762125"/>
            <a:chOff x="1785918" y="2143116"/>
            <a:chExt cx="6572296" cy="1761953"/>
          </a:xfrm>
        </p:grpSpPr>
        <p:grpSp>
          <p:nvGrpSpPr>
            <p:cNvPr id="11268" name="组合 15"/>
            <p:cNvGrpSpPr/>
            <p:nvPr/>
          </p:nvGrpSpPr>
          <p:grpSpPr bwMode="auto">
            <a:xfrm>
              <a:off x="1785918" y="2143116"/>
              <a:ext cx="6572296" cy="461963"/>
              <a:chOff x="1785918" y="2143116"/>
              <a:chExt cx="6572296" cy="461963"/>
            </a:xfrm>
          </p:grpSpPr>
          <p:sp>
            <p:nvSpPr>
              <p:cNvPr id="11277" name="矩形 5"/>
              <p:cNvSpPr>
                <a:spLocks noChangeArrowheads="1"/>
              </p:cNvSpPr>
              <p:nvPr/>
            </p:nvSpPr>
            <p:spPr bwMode="auto">
              <a:xfrm>
                <a:off x="1785918" y="2143116"/>
                <a:ext cx="2000264" cy="46196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p>
                <a:pPr algn="ctr" eaLnBrk="1" hangingPunct="1"/>
                <a:r>
                  <a:rPr lang="zh-CN" altLang="en-US" sz="2400" b="1" dirty="0">
                    <a:solidFill>
                      <a:srgbClr val="FF0000"/>
                    </a:solidFill>
                    <a:latin typeface="微软雅黑" pitchFamily="34" charset="-122"/>
                    <a:ea typeface="微软雅黑" pitchFamily="34" charset="-122"/>
                  </a:rPr>
                  <a:t>公司</a:t>
                </a:r>
                <a:endParaRPr lang="zh-CN" altLang="en-US" sz="2400" b="1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278" name="矩形 5"/>
              <p:cNvSpPr>
                <a:spLocks noChangeArrowheads="1"/>
              </p:cNvSpPr>
              <p:nvPr/>
            </p:nvSpPr>
            <p:spPr bwMode="auto">
              <a:xfrm>
                <a:off x="4071934" y="2143116"/>
                <a:ext cx="2000264" cy="46196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p>
                <a:pPr algn="ctr" eaLnBrk="1" hangingPunct="1"/>
                <a:r>
                  <a:rPr lang="en-US" altLang="zh-CN" sz="2400" b="1" dirty="0" smtClean="0">
                    <a:solidFill>
                      <a:srgbClr val="FF0000"/>
                    </a:solidFill>
                    <a:latin typeface="微软雅黑" pitchFamily="34" charset="-122"/>
                    <a:ea typeface="微软雅黑" pitchFamily="34" charset="-122"/>
                  </a:rPr>
                  <a:t>XXXX</a:t>
                </a:r>
                <a:endParaRPr lang="zh-CN" altLang="en-US" sz="2400" b="1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279" name="矩形 5"/>
              <p:cNvSpPr>
                <a:spLocks noChangeArrowheads="1"/>
              </p:cNvSpPr>
              <p:nvPr/>
            </p:nvSpPr>
            <p:spPr bwMode="auto">
              <a:xfrm>
                <a:off x="6357950" y="2143116"/>
                <a:ext cx="2000264" cy="46196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p>
                <a:pPr algn="ctr" eaLnBrk="1" hangingPunct="1"/>
                <a:r>
                  <a:rPr lang="en-US" altLang="zh-CN" sz="2400" b="1" dirty="0" smtClean="0">
                    <a:solidFill>
                      <a:srgbClr val="FF0000"/>
                    </a:solidFill>
                    <a:latin typeface="微软雅黑" pitchFamily="34" charset="-122"/>
                    <a:ea typeface="微软雅黑" pitchFamily="34" charset="-122"/>
                  </a:rPr>
                  <a:t>XX%</a:t>
                </a:r>
                <a:endParaRPr lang="zh-CN" altLang="en-US" sz="2400" b="1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11269" name="组合 16"/>
            <p:cNvGrpSpPr/>
            <p:nvPr/>
          </p:nvGrpSpPr>
          <p:grpSpPr bwMode="auto">
            <a:xfrm>
              <a:off x="1785918" y="2793111"/>
              <a:ext cx="6572296" cy="461963"/>
              <a:chOff x="1785918" y="2143116"/>
              <a:chExt cx="6572296" cy="461963"/>
            </a:xfrm>
          </p:grpSpPr>
          <p:sp>
            <p:nvSpPr>
              <p:cNvPr id="11274" name="矩形 5"/>
              <p:cNvSpPr>
                <a:spLocks noChangeArrowheads="1"/>
              </p:cNvSpPr>
              <p:nvPr/>
            </p:nvSpPr>
            <p:spPr bwMode="auto">
              <a:xfrm>
                <a:off x="1785918" y="2143116"/>
                <a:ext cx="2000264" cy="46196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p>
                <a:pPr algn="ctr" eaLnBrk="1" hangingPunct="1"/>
                <a:r>
                  <a:rPr lang="zh-CN" altLang="en-US" sz="2400" b="1" dirty="0">
                    <a:solidFill>
                      <a:srgbClr val="FF0000"/>
                    </a:solidFill>
                    <a:latin typeface="微软雅黑" pitchFamily="34" charset="-122"/>
                    <a:ea typeface="微软雅黑" pitchFamily="34" charset="-122"/>
                  </a:rPr>
                  <a:t>公司</a:t>
                </a:r>
                <a:endParaRPr lang="zh-CN" altLang="en-US" sz="2400" b="1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275" name="矩形 5"/>
              <p:cNvSpPr>
                <a:spLocks noChangeArrowheads="1"/>
              </p:cNvSpPr>
              <p:nvPr/>
            </p:nvSpPr>
            <p:spPr bwMode="auto">
              <a:xfrm>
                <a:off x="4071934" y="2143116"/>
                <a:ext cx="2000264" cy="46196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p>
                <a:pPr algn="ctr" eaLnBrk="1" hangingPunct="1"/>
                <a:r>
                  <a:rPr lang="en-US" altLang="zh-CN" sz="2400" b="1" dirty="0" smtClean="0">
                    <a:solidFill>
                      <a:srgbClr val="FF0000"/>
                    </a:solidFill>
                    <a:latin typeface="微软雅黑" pitchFamily="34" charset="-122"/>
                    <a:ea typeface="微软雅黑" pitchFamily="34" charset="-122"/>
                  </a:rPr>
                  <a:t>XXXX</a:t>
                </a:r>
                <a:endParaRPr lang="zh-CN" altLang="en-US" sz="2400" b="1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276" name="矩形 5"/>
              <p:cNvSpPr>
                <a:spLocks noChangeArrowheads="1"/>
              </p:cNvSpPr>
              <p:nvPr/>
            </p:nvSpPr>
            <p:spPr bwMode="auto">
              <a:xfrm>
                <a:off x="6357950" y="2143116"/>
                <a:ext cx="2000264" cy="46196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p>
                <a:pPr algn="ctr" eaLnBrk="1" hangingPunct="1"/>
                <a:r>
                  <a:rPr lang="en-US" altLang="zh-CN" sz="2400" b="1" dirty="0" smtClean="0">
                    <a:solidFill>
                      <a:srgbClr val="FF0000"/>
                    </a:solidFill>
                    <a:latin typeface="微软雅黑" pitchFamily="34" charset="-122"/>
                    <a:ea typeface="微软雅黑" pitchFamily="34" charset="-122"/>
                  </a:rPr>
                  <a:t>XX%</a:t>
                </a:r>
                <a:endParaRPr lang="zh-CN" altLang="en-US" sz="2400" b="1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11270" name="组合 17"/>
            <p:cNvGrpSpPr/>
            <p:nvPr/>
          </p:nvGrpSpPr>
          <p:grpSpPr bwMode="auto">
            <a:xfrm>
              <a:off x="1785918" y="3443106"/>
              <a:ext cx="6572296" cy="461963"/>
              <a:chOff x="1785918" y="2143116"/>
              <a:chExt cx="6572296" cy="461963"/>
            </a:xfrm>
          </p:grpSpPr>
          <p:sp>
            <p:nvSpPr>
              <p:cNvPr id="11271" name="矩形 5"/>
              <p:cNvSpPr>
                <a:spLocks noChangeArrowheads="1"/>
              </p:cNvSpPr>
              <p:nvPr/>
            </p:nvSpPr>
            <p:spPr bwMode="auto">
              <a:xfrm>
                <a:off x="1785918" y="2143116"/>
                <a:ext cx="2000264" cy="46196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p>
                <a:pPr algn="ctr" eaLnBrk="1" hangingPunct="1"/>
                <a:r>
                  <a:rPr lang="zh-CN" altLang="en-US" sz="2400" b="1" dirty="0">
                    <a:solidFill>
                      <a:srgbClr val="FF0000"/>
                    </a:solidFill>
                    <a:latin typeface="微软雅黑" pitchFamily="34" charset="-122"/>
                    <a:ea typeface="微软雅黑" pitchFamily="34" charset="-122"/>
                  </a:rPr>
                  <a:t>公司</a:t>
                </a:r>
                <a:endParaRPr lang="zh-CN" altLang="en-US" sz="2400" b="1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272" name="矩形 5"/>
              <p:cNvSpPr>
                <a:spLocks noChangeArrowheads="1"/>
              </p:cNvSpPr>
              <p:nvPr/>
            </p:nvSpPr>
            <p:spPr bwMode="auto">
              <a:xfrm>
                <a:off x="4071934" y="2143116"/>
                <a:ext cx="2000264" cy="46196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p>
                <a:pPr algn="ctr" eaLnBrk="1" hangingPunct="1"/>
                <a:r>
                  <a:rPr lang="en-US" altLang="zh-CN" sz="2400" b="1" dirty="0" smtClean="0">
                    <a:solidFill>
                      <a:srgbClr val="FF0000"/>
                    </a:solidFill>
                    <a:latin typeface="微软雅黑" pitchFamily="34" charset="-122"/>
                    <a:ea typeface="微软雅黑" pitchFamily="34" charset="-122"/>
                  </a:rPr>
                  <a:t>XXXX</a:t>
                </a:r>
                <a:endParaRPr lang="zh-CN" altLang="en-US" sz="2400" b="1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273" name="矩形 5"/>
              <p:cNvSpPr>
                <a:spLocks noChangeArrowheads="1"/>
              </p:cNvSpPr>
              <p:nvPr/>
            </p:nvSpPr>
            <p:spPr bwMode="auto">
              <a:xfrm>
                <a:off x="6357950" y="2143116"/>
                <a:ext cx="2000264" cy="46196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p>
                <a:pPr algn="ctr" eaLnBrk="1" hangingPunct="1"/>
                <a:r>
                  <a:rPr lang="en-US" altLang="zh-CN" sz="2400" b="1" dirty="0" smtClean="0">
                    <a:solidFill>
                      <a:srgbClr val="FF0000"/>
                    </a:solidFill>
                    <a:latin typeface="微软雅黑" pitchFamily="34" charset="-122"/>
                    <a:ea typeface="微软雅黑" pitchFamily="34" charset="-122"/>
                  </a:rPr>
                  <a:t>XX%</a:t>
                </a:r>
                <a:endParaRPr lang="zh-CN" altLang="en-US" sz="2400" b="1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810" y="-10160"/>
            <a:ext cx="9119235" cy="684149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43174" y="783535"/>
            <a:ext cx="6000750" cy="430887"/>
          </a:xfrm>
          <a:prstGeom prst="rect">
            <a:avLst/>
          </a:prstGeom>
        </p:spPr>
        <p:txBody>
          <a:bodyPr wrap="square">
            <a:spAutoFit/>
          </a:bodyPr>
          <a:p>
            <a:pPr eaLnBrk="1" hangingPunct="1">
              <a:defRPr/>
            </a:pPr>
            <a:r>
              <a:rPr lang="zh-CN" altLang="en-US" sz="2200" b="1" spc="-1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zh-CN" altLang="en-US" sz="2200" b="1" spc="-1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限</a:t>
            </a:r>
            <a:r>
              <a:rPr lang="en-US" altLang="zh-CN" sz="2200" b="1" spc="-1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40</a:t>
            </a:r>
            <a:r>
              <a:rPr lang="zh-CN" altLang="en-US" sz="2200" b="1" spc="-1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字以内）</a:t>
            </a:r>
            <a:endParaRPr lang="en-US" altLang="zh-CN" sz="2200" b="1" spc="-10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795574" y="2143116"/>
            <a:ext cx="6000750" cy="430887"/>
          </a:xfrm>
          <a:prstGeom prst="rect">
            <a:avLst/>
          </a:prstGeom>
        </p:spPr>
        <p:txBody>
          <a:bodyPr wrap="square">
            <a:spAutoFit/>
          </a:bodyPr>
          <a:p>
            <a:pPr eaLnBrk="1" hangingPunct="1">
              <a:defRPr/>
            </a:pPr>
            <a:r>
              <a:rPr lang="zh-CN" altLang="en-US" sz="2200" b="1" spc="-1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zh-CN" altLang="en-US" sz="2200" b="1" spc="-1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限</a:t>
            </a:r>
            <a:r>
              <a:rPr lang="en-US" altLang="zh-CN" sz="2200" b="1" spc="-1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40</a:t>
            </a:r>
            <a:r>
              <a:rPr lang="zh-CN" altLang="en-US" sz="2200" b="1" spc="-1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字以内）</a:t>
            </a:r>
            <a:endParaRPr lang="en-US" altLang="zh-CN" sz="2200" b="1" spc="-10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990882" y="3488655"/>
            <a:ext cx="6000750" cy="430887"/>
          </a:xfrm>
          <a:prstGeom prst="rect">
            <a:avLst/>
          </a:prstGeom>
        </p:spPr>
        <p:txBody>
          <a:bodyPr wrap="square">
            <a:spAutoFit/>
          </a:bodyPr>
          <a:p>
            <a:pPr eaLnBrk="1" hangingPunct="1">
              <a:defRPr/>
            </a:pPr>
            <a:r>
              <a:rPr lang="zh-CN" altLang="en-US" sz="2200" b="1" spc="-1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zh-CN" altLang="en-US" sz="2200" b="1" spc="-1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限</a:t>
            </a:r>
            <a:r>
              <a:rPr lang="en-US" altLang="zh-CN" sz="2200" b="1" spc="-1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40</a:t>
            </a:r>
            <a:r>
              <a:rPr lang="zh-CN" altLang="en-US" sz="2200" b="1" spc="-1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字以内）</a:t>
            </a:r>
            <a:endParaRPr lang="en-US" altLang="zh-CN" sz="2200" b="1" spc="-10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286158" y="4784063"/>
            <a:ext cx="6000750" cy="430887"/>
          </a:xfrm>
          <a:prstGeom prst="rect">
            <a:avLst/>
          </a:prstGeom>
        </p:spPr>
        <p:txBody>
          <a:bodyPr wrap="square">
            <a:spAutoFit/>
          </a:bodyPr>
          <a:p>
            <a:pPr eaLnBrk="1" hangingPunct="1">
              <a:defRPr/>
            </a:pPr>
            <a:r>
              <a:rPr lang="zh-CN" altLang="en-US" sz="2200" b="1" spc="-1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zh-CN" altLang="en-US" sz="2200" b="1" spc="-1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限</a:t>
            </a:r>
            <a:r>
              <a:rPr lang="en-US" altLang="zh-CN" sz="2200" b="1" spc="-1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40</a:t>
            </a:r>
            <a:r>
              <a:rPr lang="zh-CN" altLang="en-US" sz="2200" b="1" spc="-1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字以内）</a:t>
            </a:r>
            <a:endParaRPr lang="en-US" altLang="zh-CN" sz="2200" b="1" spc="-10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3335" y="2540"/>
            <a:ext cx="9142095" cy="6845935"/>
          </a:xfrm>
          <a:prstGeom prst="rect">
            <a:avLst/>
          </a:prstGeom>
        </p:spPr>
      </p:pic>
      <p:grpSp>
        <p:nvGrpSpPr>
          <p:cNvPr id="13314" name="组合 7"/>
          <p:cNvGrpSpPr/>
          <p:nvPr/>
        </p:nvGrpSpPr>
        <p:grpSpPr bwMode="auto">
          <a:xfrm>
            <a:off x="2000232" y="2100981"/>
            <a:ext cx="1313180" cy="3828349"/>
            <a:chOff x="1785938" y="2071688"/>
            <a:chExt cx="1313180" cy="3827633"/>
          </a:xfrm>
        </p:grpSpPr>
        <p:sp>
          <p:nvSpPr>
            <p:cNvPr id="13336" name="矩形 5"/>
            <p:cNvSpPr>
              <a:spLocks noChangeArrowheads="1"/>
            </p:cNvSpPr>
            <p:nvPr/>
          </p:nvSpPr>
          <p:spPr bwMode="auto">
            <a:xfrm>
              <a:off x="1785938" y="2071688"/>
              <a:ext cx="1313180" cy="43080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p>
              <a:pPr algn="ctr" eaLnBrk="1" hangingPunct="1"/>
              <a:r>
                <a:rPr lang="zh-CN" altLang="en-US" sz="2200" b="1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公司名称</a:t>
              </a:r>
              <a:endPara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337" name="矩形 5"/>
            <p:cNvSpPr>
              <a:spLocks noChangeArrowheads="1"/>
            </p:cNvSpPr>
            <p:nvPr/>
          </p:nvSpPr>
          <p:spPr bwMode="auto">
            <a:xfrm>
              <a:off x="1834167" y="2963547"/>
              <a:ext cx="1170513" cy="43080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p>
              <a:pPr algn="ctr" eaLnBrk="1" hangingPunct="1"/>
              <a:r>
                <a:rPr lang="en-US" altLang="zh-CN" sz="22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XXXXX</a:t>
              </a:r>
              <a:endPara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338" name="矩形 5"/>
            <p:cNvSpPr>
              <a:spLocks noChangeArrowheads="1"/>
            </p:cNvSpPr>
            <p:nvPr/>
          </p:nvSpPr>
          <p:spPr bwMode="auto">
            <a:xfrm>
              <a:off x="2143108" y="3571028"/>
              <a:ext cx="579005" cy="43080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p>
              <a:pPr algn="ctr" eaLnBrk="1" hangingPunct="1"/>
              <a:r>
                <a:rPr lang="en-US" altLang="zh-CN" sz="22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XX</a:t>
              </a:r>
              <a:endPara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339" name="矩形 5"/>
            <p:cNvSpPr>
              <a:spLocks noChangeArrowheads="1"/>
            </p:cNvSpPr>
            <p:nvPr/>
          </p:nvSpPr>
          <p:spPr bwMode="auto">
            <a:xfrm>
              <a:off x="2143108" y="4181781"/>
              <a:ext cx="579005" cy="43080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p>
              <a:pPr algn="ctr" eaLnBrk="1" hangingPunct="1"/>
              <a:r>
                <a:rPr lang="en-US" altLang="zh-CN" sz="22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XX</a:t>
              </a:r>
              <a:endPara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340" name="矩形 5"/>
            <p:cNvSpPr>
              <a:spLocks noChangeArrowheads="1"/>
            </p:cNvSpPr>
            <p:nvPr/>
          </p:nvSpPr>
          <p:spPr bwMode="auto">
            <a:xfrm>
              <a:off x="2143108" y="4786322"/>
              <a:ext cx="579005" cy="43080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p>
              <a:pPr algn="ctr" eaLnBrk="1" hangingPunct="1"/>
              <a:r>
                <a:rPr lang="en-US" altLang="zh-CN" sz="22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XX</a:t>
              </a:r>
              <a:endPara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341" name="矩形 5"/>
            <p:cNvSpPr>
              <a:spLocks noChangeArrowheads="1"/>
            </p:cNvSpPr>
            <p:nvPr/>
          </p:nvSpPr>
          <p:spPr bwMode="auto">
            <a:xfrm>
              <a:off x="2143108" y="5468515"/>
              <a:ext cx="579005" cy="43080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p>
              <a:pPr algn="ctr" eaLnBrk="1" hangingPunct="1"/>
              <a:r>
                <a:rPr lang="en-US" altLang="zh-CN" sz="22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XX</a:t>
              </a:r>
              <a:endPara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0" name="组合 7"/>
          <p:cNvGrpSpPr/>
          <p:nvPr/>
        </p:nvGrpSpPr>
        <p:grpSpPr bwMode="auto">
          <a:xfrm>
            <a:off x="3651350" y="2070100"/>
            <a:ext cx="1313180" cy="3828349"/>
            <a:chOff x="1785938" y="2071688"/>
            <a:chExt cx="1313180" cy="3827633"/>
          </a:xfrm>
        </p:grpSpPr>
        <p:sp>
          <p:nvSpPr>
            <p:cNvPr id="31" name="矩形 5"/>
            <p:cNvSpPr>
              <a:spLocks noChangeArrowheads="1"/>
            </p:cNvSpPr>
            <p:nvPr/>
          </p:nvSpPr>
          <p:spPr bwMode="auto">
            <a:xfrm>
              <a:off x="1785938" y="2071688"/>
              <a:ext cx="1313180" cy="43080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p>
              <a:pPr algn="ctr" eaLnBrk="1" hangingPunct="1"/>
              <a:r>
                <a:rPr lang="zh-CN" altLang="en-US" sz="2200" b="1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公司名称</a:t>
              </a:r>
              <a:endPara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2" name="矩形 5"/>
            <p:cNvSpPr>
              <a:spLocks noChangeArrowheads="1"/>
            </p:cNvSpPr>
            <p:nvPr/>
          </p:nvSpPr>
          <p:spPr bwMode="auto">
            <a:xfrm>
              <a:off x="1834167" y="2963547"/>
              <a:ext cx="1170513" cy="43080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p>
              <a:pPr algn="ctr" eaLnBrk="1" hangingPunct="1"/>
              <a:r>
                <a:rPr lang="en-US" altLang="zh-CN" sz="22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XXXXX</a:t>
              </a:r>
              <a:endPara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矩形 5"/>
            <p:cNvSpPr>
              <a:spLocks noChangeArrowheads="1"/>
            </p:cNvSpPr>
            <p:nvPr/>
          </p:nvSpPr>
          <p:spPr bwMode="auto">
            <a:xfrm>
              <a:off x="2143108" y="3571028"/>
              <a:ext cx="579005" cy="43080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p>
              <a:pPr algn="ctr" eaLnBrk="1" hangingPunct="1"/>
              <a:r>
                <a:rPr lang="en-US" altLang="zh-CN" sz="22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XX</a:t>
              </a:r>
              <a:endPara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" name="矩形 5"/>
            <p:cNvSpPr>
              <a:spLocks noChangeArrowheads="1"/>
            </p:cNvSpPr>
            <p:nvPr/>
          </p:nvSpPr>
          <p:spPr bwMode="auto">
            <a:xfrm>
              <a:off x="2143108" y="4181781"/>
              <a:ext cx="579005" cy="43080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p>
              <a:pPr algn="ctr" eaLnBrk="1" hangingPunct="1"/>
              <a:r>
                <a:rPr lang="en-US" altLang="zh-CN" sz="22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XX</a:t>
              </a:r>
              <a:endPara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5" name="矩形 5"/>
            <p:cNvSpPr>
              <a:spLocks noChangeArrowheads="1"/>
            </p:cNvSpPr>
            <p:nvPr/>
          </p:nvSpPr>
          <p:spPr bwMode="auto">
            <a:xfrm>
              <a:off x="2143108" y="4786322"/>
              <a:ext cx="579005" cy="43080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p>
              <a:pPr algn="ctr" eaLnBrk="1" hangingPunct="1"/>
              <a:r>
                <a:rPr lang="en-US" altLang="zh-CN" sz="22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XX</a:t>
              </a:r>
              <a:endPara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6" name="矩形 5"/>
            <p:cNvSpPr>
              <a:spLocks noChangeArrowheads="1"/>
            </p:cNvSpPr>
            <p:nvPr/>
          </p:nvSpPr>
          <p:spPr bwMode="auto">
            <a:xfrm>
              <a:off x="2143108" y="5468515"/>
              <a:ext cx="579005" cy="43080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p>
              <a:pPr algn="ctr" eaLnBrk="1" hangingPunct="1"/>
              <a:r>
                <a:rPr lang="en-US" altLang="zh-CN" sz="22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XX</a:t>
              </a:r>
              <a:endPara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7" name="组合 7"/>
          <p:cNvGrpSpPr/>
          <p:nvPr/>
        </p:nvGrpSpPr>
        <p:grpSpPr bwMode="auto">
          <a:xfrm>
            <a:off x="5372785" y="2070100"/>
            <a:ext cx="1313180" cy="3828349"/>
            <a:chOff x="1785938" y="2071688"/>
            <a:chExt cx="1313180" cy="3827633"/>
          </a:xfrm>
        </p:grpSpPr>
        <p:sp>
          <p:nvSpPr>
            <p:cNvPr id="38" name="矩形 5"/>
            <p:cNvSpPr>
              <a:spLocks noChangeArrowheads="1"/>
            </p:cNvSpPr>
            <p:nvPr/>
          </p:nvSpPr>
          <p:spPr bwMode="auto">
            <a:xfrm>
              <a:off x="1785938" y="2071688"/>
              <a:ext cx="1313180" cy="43080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p>
              <a:pPr algn="ctr" eaLnBrk="1" hangingPunct="1"/>
              <a:r>
                <a:rPr lang="zh-CN" altLang="en-US" sz="2200" b="1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公司名称</a:t>
              </a:r>
              <a:endPara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9" name="矩形 5"/>
            <p:cNvSpPr>
              <a:spLocks noChangeArrowheads="1"/>
            </p:cNvSpPr>
            <p:nvPr/>
          </p:nvSpPr>
          <p:spPr bwMode="auto">
            <a:xfrm>
              <a:off x="1834167" y="2963547"/>
              <a:ext cx="1170513" cy="43080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p>
              <a:pPr algn="ctr" eaLnBrk="1" hangingPunct="1"/>
              <a:r>
                <a:rPr lang="en-US" altLang="zh-CN" sz="22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XXXXX</a:t>
              </a:r>
              <a:endPara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0" name="矩形 5"/>
            <p:cNvSpPr>
              <a:spLocks noChangeArrowheads="1"/>
            </p:cNvSpPr>
            <p:nvPr/>
          </p:nvSpPr>
          <p:spPr bwMode="auto">
            <a:xfrm>
              <a:off x="2143108" y="3571028"/>
              <a:ext cx="579005" cy="43080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p>
              <a:pPr algn="ctr" eaLnBrk="1" hangingPunct="1"/>
              <a:r>
                <a:rPr lang="en-US" altLang="zh-CN" sz="22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XX</a:t>
              </a:r>
              <a:endPara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矩形 5"/>
            <p:cNvSpPr>
              <a:spLocks noChangeArrowheads="1"/>
            </p:cNvSpPr>
            <p:nvPr/>
          </p:nvSpPr>
          <p:spPr bwMode="auto">
            <a:xfrm>
              <a:off x="2143108" y="4181781"/>
              <a:ext cx="579005" cy="43080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p>
              <a:pPr algn="ctr" eaLnBrk="1" hangingPunct="1"/>
              <a:r>
                <a:rPr lang="en-US" altLang="zh-CN" sz="22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XX</a:t>
              </a:r>
              <a:endPara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2" name="矩形 5"/>
            <p:cNvSpPr>
              <a:spLocks noChangeArrowheads="1"/>
            </p:cNvSpPr>
            <p:nvPr/>
          </p:nvSpPr>
          <p:spPr bwMode="auto">
            <a:xfrm>
              <a:off x="2143108" y="4786322"/>
              <a:ext cx="579005" cy="43080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p>
              <a:pPr algn="ctr" eaLnBrk="1" hangingPunct="1"/>
              <a:r>
                <a:rPr lang="en-US" altLang="zh-CN" sz="22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XX</a:t>
              </a:r>
              <a:endPara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" name="矩形 5"/>
            <p:cNvSpPr>
              <a:spLocks noChangeArrowheads="1"/>
            </p:cNvSpPr>
            <p:nvPr/>
          </p:nvSpPr>
          <p:spPr bwMode="auto">
            <a:xfrm>
              <a:off x="2143108" y="5468515"/>
              <a:ext cx="579005" cy="43080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p>
              <a:pPr algn="ctr" eaLnBrk="1" hangingPunct="1"/>
              <a:r>
                <a:rPr lang="en-US" altLang="zh-CN" sz="22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XX</a:t>
              </a:r>
              <a:endPara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4" name="组合 7"/>
          <p:cNvGrpSpPr/>
          <p:nvPr/>
        </p:nvGrpSpPr>
        <p:grpSpPr bwMode="auto">
          <a:xfrm>
            <a:off x="7093931" y="2070100"/>
            <a:ext cx="1313180" cy="3828349"/>
            <a:chOff x="1785938" y="2071688"/>
            <a:chExt cx="1313180" cy="3827633"/>
          </a:xfrm>
        </p:grpSpPr>
        <p:sp>
          <p:nvSpPr>
            <p:cNvPr id="45" name="矩形 5"/>
            <p:cNvSpPr>
              <a:spLocks noChangeArrowheads="1"/>
            </p:cNvSpPr>
            <p:nvPr/>
          </p:nvSpPr>
          <p:spPr bwMode="auto">
            <a:xfrm>
              <a:off x="1785938" y="2071688"/>
              <a:ext cx="1313180" cy="43080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p>
              <a:pPr algn="ctr" eaLnBrk="1" hangingPunct="1"/>
              <a:r>
                <a:rPr lang="zh-CN" altLang="en-US" sz="2200" b="1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公司名称</a:t>
              </a:r>
              <a:endPara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6" name="矩形 5"/>
            <p:cNvSpPr>
              <a:spLocks noChangeArrowheads="1"/>
            </p:cNvSpPr>
            <p:nvPr/>
          </p:nvSpPr>
          <p:spPr bwMode="auto">
            <a:xfrm>
              <a:off x="1834167" y="2963547"/>
              <a:ext cx="1170513" cy="43080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p>
              <a:pPr algn="ctr" eaLnBrk="1" hangingPunct="1"/>
              <a:r>
                <a:rPr lang="en-US" altLang="zh-CN" sz="22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XXXXX</a:t>
              </a:r>
              <a:endPara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7" name="矩形 5"/>
            <p:cNvSpPr>
              <a:spLocks noChangeArrowheads="1"/>
            </p:cNvSpPr>
            <p:nvPr/>
          </p:nvSpPr>
          <p:spPr bwMode="auto">
            <a:xfrm>
              <a:off x="2143108" y="3571028"/>
              <a:ext cx="579005" cy="43080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p>
              <a:pPr algn="ctr" eaLnBrk="1" hangingPunct="1"/>
              <a:r>
                <a:rPr lang="en-US" altLang="zh-CN" sz="22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XX</a:t>
              </a:r>
              <a:endPara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8" name="矩形 5"/>
            <p:cNvSpPr>
              <a:spLocks noChangeArrowheads="1"/>
            </p:cNvSpPr>
            <p:nvPr/>
          </p:nvSpPr>
          <p:spPr bwMode="auto">
            <a:xfrm>
              <a:off x="2143108" y="4181781"/>
              <a:ext cx="579005" cy="43080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p>
              <a:pPr algn="ctr" eaLnBrk="1" hangingPunct="1"/>
              <a:r>
                <a:rPr lang="en-US" altLang="zh-CN" sz="22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XX</a:t>
              </a:r>
              <a:endPara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9" name="矩形 5"/>
            <p:cNvSpPr>
              <a:spLocks noChangeArrowheads="1"/>
            </p:cNvSpPr>
            <p:nvPr/>
          </p:nvSpPr>
          <p:spPr bwMode="auto">
            <a:xfrm>
              <a:off x="2143108" y="4786322"/>
              <a:ext cx="579005" cy="43080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p>
              <a:pPr algn="ctr" eaLnBrk="1" hangingPunct="1"/>
              <a:r>
                <a:rPr lang="en-US" altLang="zh-CN" sz="22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XX</a:t>
              </a:r>
              <a:endPara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0" name="矩形 5"/>
            <p:cNvSpPr>
              <a:spLocks noChangeArrowheads="1"/>
            </p:cNvSpPr>
            <p:nvPr/>
          </p:nvSpPr>
          <p:spPr bwMode="auto">
            <a:xfrm>
              <a:off x="2143108" y="5468515"/>
              <a:ext cx="579005" cy="43080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p>
              <a:pPr algn="ctr" eaLnBrk="1" hangingPunct="1"/>
              <a:r>
                <a:rPr lang="en-US" altLang="zh-CN" sz="22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XX</a:t>
              </a:r>
              <a:endPara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810" y="-10160"/>
            <a:ext cx="9143365" cy="6859905"/>
          </a:xfrm>
          <a:prstGeom prst="rect">
            <a:avLst/>
          </a:prstGeom>
        </p:spPr>
      </p:pic>
      <p:sp>
        <p:nvSpPr>
          <p:cNvPr id="14338" name="TextBox 46"/>
          <p:cNvSpPr txBox="1">
            <a:spLocks noChangeArrowheads="1"/>
          </p:cNvSpPr>
          <p:nvPr/>
        </p:nvSpPr>
        <p:spPr bwMode="auto">
          <a:xfrm>
            <a:off x="732998" y="1773977"/>
            <a:ext cx="1857375" cy="430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eaLnBrk="1" hangingPunct="1"/>
            <a:r>
              <a:rPr lang="en-US" altLang="zh-CN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XXXXXX</a:t>
            </a:r>
            <a:endParaRPr lang="zh-CN" altLang="en-US" sz="2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39" name="TextBox 46"/>
          <p:cNvSpPr txBox="1">
            <a:spLocks noChangeArrowheads="1"/>
          </p:cNvSpPr>
          <p:nvPr/>
        </p:nvSpPr>
        <p:spPr bwMode="auto">
          <a:xfrm>
            <a:off x="5537174" y="1723065"/>
            <a:ext cx="1857375" cy="430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eaLnBrk="1" hangingPunct="1"/>
            <a:r>
              <a:rPr lang="en-US" altLang="zh-CN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endParaRPr lang="zh-CN" altLang="en-US" sz="2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40" name="TextBox 46"/>
          <p:cNvSpPr txBox="1">
            <a:spLocks noChangeArrowheads="1"/>
          </p:cNvSpPr>
          <p:nvPr/>
        </p:nvSpPr>
        <p:spPr bwMode="auto">
          <a:xfrm>
            <a:off x="7300559" y="2742787"/>
            <a:ext cx="1857375" cy="430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eaLnBrk="1" hangingPunct="1"/>
            <a:r>
              <a:rPr lang="en-US" altLang="zh-CN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endParaRPr lang="zh-CN" altLang="en-US" sz="2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41" name="TextBox 46"/>
          <p:cNvSpPr txBox="1">
            <a:spLocks noChangeArrowheads="1"/>
          </p:cNvSpPr>
          <p:nvPr/>
        </p:nvSpPr>
        <p:spPr bwMode="auto">
          <a:xfrm>
            <a:off x="6841739" y="4236128"/>
            <a:ext cx="1857375" cy="430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eaLnBrk="1" hangingPunct="1"/>
            <a:r>
              <a:rPr lang="en-US" altLang="zh-CN" sz="22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endParaRPr lang="zh-CN" altLang="en-US" sz="22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42" name="TextBox 46"/>
          <p:cNvSpPr txBox="1">
            <a:spLocks noChangeArrowheads="1"/>
          </p:cNvSpPr>
          <p:nvPr/>
        </p:nvSpPr>
        <p:spPr bwMode="auto">
          <a:xfrm>
            <a:off x="4055677" y="4236128"/>
            <a:ext cx="1857375" cy="430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eaLnBrk="1" hangingPunct="1"/>
            <a:r>
              <a:rPr lang="en-US" altLang="zh-CN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endParaRPr lang="zh-CN" altLang="en-US" sz="2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43" name="TextBox 46"/>
          <p:cNvSpPr txBox="1">
            <a:spLocks noChangeArrowheads="1"/>
          </p:cNvSpPr>
          <p:nvPr/>
        </p:nvSpPr>
        <p:spPr bwMode="auto">
          <a:xfrm>
            <a:off x="3679786" y="2742787"/>
            <a:ext cx="1857375" cy="430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eaLnBrk="1" hangingPunct="1"/>
            <a:r>
              <a:rPr lang="en-US" altLang="zh-CN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endParaRPr lang="zh-CN" altLang="en-US" sz="2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44" name="TextBox 46"/>
          <p:cNvSpPr txBox="1">
            <a:spLocks noChangeArrowheads="1"/>
          </p:cNvSpPr>
          <p:nvPr/>
        </p:nvSpPr>
        <p:spPr bwMode="auto">
          <a:xfrm>
            <a:off x="732998" y="2710081"/>
            <a:ext cx="2428875" cy="430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eaLnBrk="1" hangingPunct="1"/>
            <a:r>
              <a:rPr lang="en-US" altLang="zh-CN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endParaRPr lang="zh-CN" altLang="en-US" sz="2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45" name="TextBox 46"/>
          <p:cNvSpPr txBox="1">
            <a:spLocks noChangeArrowheads="1"/>
          </p:cNvSpPr>
          <p:nvPr/>
        </p:nvSpPr>
        <p:spPr bwMode="auto">
          <a:xfrm>
            <a:off x="732998" y="3646185"/>
            <a:ext cx="2428875" cy="430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eaLnBrk="1" hangingPunct="1"/>
            <a:r>
              <a:rPr lang="en-US" altLang="zh-CN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万</a:t>
            </a:r>
            <a:r>
              <a: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元</a:t>
            </a:r>
            <a:endParaRPr lang="zh-CN" altLang="en-US" sz="2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46" name="TextBox 46"/>
          <p:cNvSpPr txBox="1">
            <a:spLocks noChangeArrowheads="1"/>
          </p:cNvSpPr>
          <p:nvPr/>
        </p:nvSpPr>
        <p:spPr bwMode="auto">
          <a:xfrm>
            <a:off x="732998" y="4509120"/>
            <a:ext cx="2428875" cy="430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eaLnBrk="1" hangingPunct="1"/>
            <a:r>
              <a:rPr lang="en-US" altLang="zh-CN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省</a:t>
            </a:r>
            <a:r>
              <a:rPr lang="en-US" altLang="zh-CN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市</a:t>
            </a:r>
            <a:endParaRPr lang="zh-CN" altLang="en-US" sz="2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47" name="TextBox 46"/>
          <p:cNvSpPr txBox="1">
            <a:spLocks noChangeArrowheads="1"/>
          </p:cNvSpPr>
          <p:nvPr/>
        </p:nvSpPr>
        <p:spPr bwMode="auto">
          <a:xfrm>
            <a:off x="2989261" y="5485709"/>
            <a:ext cx="1357313" cy="430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eaLnBrk="1" hangingPunct="1"/>
            <a:r>
              <a:rPr lang="en-US" altLang="zh-CN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zh-CN" altLang="en-US" sz="2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48" name="TextBox 46"/>
          <p:cNvSpPr txBox="1">
            <a:spLocks noChangeArrowheads="1"/>
          </p:cNvSpPr>
          <p:nvPr/>
        </p:nvSpPr>
        <p:spPr bwMode="auto">
          <a:xfrm>
            <a:off x="6361831" y="5485709"/>
            <a:ext cx="1357312" cy="430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eaLnBrk="1" hangingPunct="1"/>
            <a:r>
              <a:rPr lang="en-US" altLang="zh-CN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zh-CN" altLang="en-US" sz="2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-5715"/>
            <a:ext cx="9128760" cy="6846570"/>
          </a:xfrm>
          <a:prstGeom prst="rect">
            <a:avLst/>
          </a:prstGeom>
        </p:spPr>
      </p:pic>
      <p:grpSp>
        <p:nvGrpSpPr>
          <p:cNvPr id="15362" name="组合 4"/>
          <p:cNvGrpSpPr/>
          <p:nvPr/>
        </p:nvGrpSpPr>
        <p:grpSpPr bwMode="auto">
          <a:xfrm>
            <a:off x="1785937" y="1136005"/>
            <a:ext cx="1194647" cy="2088562"/>
            <a:chOff x="1785916" y="1038212"/>
            <a:chExt cx="1194412" cy="2088715"/>
          </a:xfrm>
        </p:grpSpPr>
        <p:sp>
          <p:nvSpPr>
            <p:cNvPr id="15375" name="矩形 5"/>
            <p:cNvSpPr>
              <a:spLocks noChangeArrowheads="1"/>
            </p:cNvSpPr>
            <p:nvPr/>
          </p:nvSpPr>
          <p:spPr bwMode="auto">
            <a:xfrm>
              <a:off x="1810045" y="1038212"/>
              <a:ext cx="1170283" cy="43091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p>
              <a:pPr algn="ctr" eaLnBrk="1" hangingPunct="1"/>
              <a:r>
                <a:rPr lang="en-US" altLang="zh-CN" sz="22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XXXXX</a:t>
              </a:r>
              <a:endPara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376" name="矩形 5"/>
            <p:cNvSpPr>
              <a:spLocks noChangeArrowheads="1"/>
            </p:cNvSpPr>
            <p:nvPr/>
          </p:nvSpPr>
          <p:spPr bwMode="auto">
            <a:xfrm>
              <a:off x="1797532" y="1714488"/>
              <a:ext cx="1170283" cy="43091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p>
              <a:pPr algn="ctr" eaLnBrk="1" hangingPunct="1"/>
              <a:r>
                <a:rPr lang="en-US" altLang="zh-CN" sz="22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XXXXX</a:t>
              </a:r>
              <a:endPara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377" name="矩形 5"/>
            <p:cNvSpPr>
              <a:spLocks noChangeArrowheads="1"/>
            </p:cNvSpPr>
            <p:nvPr/>
          </p:nvSpPr>
          <p:spPr bwMode="auto">
            <a:xfrm>
              <a:off x="1785916" y="2357430"/>
              <a:ext cx="1170282" cy="7694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p>
              <a:pPr eaLnBrk="1" hangingPunct="1"/>
              <a:r>
                <a:rPr lang="en-US" altLang="zh-CN" sz="22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XXXXX</a:t>
              </a:r>
              <a:endParaRPr lang="en-US" altLang="zh-CN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/>
              <a:r>
                <a:rPr lang="en-US" altLang="zh-CN" sz="22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XXXXX</a:t>
              </a:r>
              <a:endPara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8" name="组合 4"/>
          <p:cNvGrpSpPr/>
          <p:nvPr/>
        </p:nvGrpSpPr>
        <p:grpSpPr bwMode="auto">
          <a:xfrm>
            <a:off x="3595696" y="1136005"/>
            <a:ext cx="1213673" cy="2088562"/>
            <a:chOff x="1785916" y="1038212"/>
            <a:chExt cx="1213433" cy="2088715"/>
          </a:xfrm>
        </p:grpSpPr>
        <p:sp>
          <p:nvSpPr>
            <p:cNvPr id="19" name="矩形 5"/>
            <p:cNvSpPr>
              <a:spLocks noChangeArrowheads="1"/>
            </p:cNvSpPr>
            <p:nvPr/>
          </p:nvSpPr>
          <p:spPr bwMode="auto">
            <a:xfrm>
              <a:off x="1829067" y="1038212"/>
              <a:ext cx="1170282" cy="43091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p>
              <a:pPr algn="ctr" eaLnBrk="1" hangingPunct="1"/>
              <a:r>
                <a:rPr lang="en-US" altLang="zh-CN" sz="22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XXXXX</a:t>
              </a:r>
              <a:endPara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矩形 5"/>
            <p:cNvSpPr>
              <a:spLocks noChangeArrowheads="1"/>
            </p:cNvSpPr>
            <p:nvPr/>
          </p:nvSpPr>
          <p:spPr bwMode="auto">
            <a:xfrm>
              <a:off x="1826108" y="1714488"/>
              <a:ext cx="1170282" cy="43091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p>
              <a:pPr algn="ctr" eaLnBrk="1" hangingPunct="1"/>
              <a:r>
                <a:rPr lang="en-US" altLang="zh-CN" sz="22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XXXXX</a:t>
              </a:r>
              <a:endPara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矩形 5"/>
            <p:cNvSpPr>
              <a:spLocks noChangeArrowheads="1"/>
            </p:cNvSpPr>
            <p:nvPr/>
          </p:nvSpPr>
          <p:spPr bwMode="auto">
            <a:xfrm>
              <a:off x="1785916" y="2357430"/>
              <a:ext cx="1170282" cy="7694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p>
              <a:pPr eaLnBrk="1" hangingPunct="1"/>
              <a:r>
                <a:rPr lang="en-US" altLang="zh-CN" sz="22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XXXXX</a:t>
              </a:r>
              <a:endParaRPr lang="en-US" altLang="zh-CN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/>
              <a:r>
                <a:rPr lang="en-US" altLang="zh-CN" sz="22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XXXXX</a:t>
              </a:r>
              <a:endPara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2" name="组合 4"/>
          <p:cNvGrpSpPr/>
          <p:nvPr/>
        </p:nvGrpSpPr>
        <p:grpSpPr bwMode="auto">
          <a:xfrm>
            <a:off x="5405446" y="1124744"/>
            <a:ext cx="1232208" cy="2099825"/>
            <a:chOff x="1785916" y="1026949"/>
            <a:chExt cx="1231967" cy="2099978"/>
          </a:xfrm>
        </p:grpSpPr>
        <p:sp>
          <p:nvSpPr>
            <p:cNvPr id="23" name="矩形 5"/>
            <p:cNvSpPr>
              <a:spLocks noChangeArrowheads="1"/>
            </p:cNvSpPr>
            <p:nvPr/>
          </p:nvSpPr>
          <p:spPr bwMode="auto">
            <a:xfrm>
              <a:off x="1847599" y="1026949"/>
              <a:ext cx="1170284" cy="4309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p>
              <a:pPr algn="ctr" eaLnBrk="1" hangingPunct="1"/>
              <a:r>
                <a:rPr lang="en-US" altLang="zh-CN" sz="22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XXXXX</a:t>
              </a:r>
              <a:endPara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" name="矩形 5"/>
            <p:cNvSpPr>
              <a:spLocks noChangeArrowheads="1"/>
            </p:cNvSpPr>
            <p:nvPr/>
          </p:nvSpPr>
          <p:spPr bwMode="auto">
            <a:xfrm>
              <a:off x="1816961" y="1714486"/>
              <a:ext cx="1170284" cy="4309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p>
              <a:pPr algn="ctr" eaLnBrk="1" hangingPunct="1"/>
              <a:r>
                <a:rPr lang="en-US" altLang="zh-CN" sz="22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XXXXX</a:t>
              </a:r>
              <a:endPara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" name="矩形 5"/>
            <p:cNvSpPr>
              <a:spLocks noChangeArrowheads="1"/>
            </p:cNvSpPr>
            <p:nvPr/>
          </p:nvSpPr>
          <p:spPr bwMode="auto">
            <a:xfrm>
              <a:off x="1785916" y="2357430"/>
              <a:ext cx="1170282" cy="7694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p>
              <a:pPr eaLnBrk="1" hangingPunct="1"/>
              <a:r>
                <a:rPr lang="en-US" altLang="zh-CN" sz="22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XXXXX</a:t>
              </a:r>
              <a:endParaRPr lang="en-US" altLang="zh-CN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/>
              <a:r>
                <a:rPr lang="en-US" altLang="zh-CN" sz="22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XXXXX</a:t>
              </a:r>
              <a:endPara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" name="组合 4"/>
          <p:cNvGrpSpPr/>
          <p:nvPr/>
        </p:nvGrpSpPr>
        <p:grpSpPr bwMode="auto">
          <a:xfrm>
            <a:off x="7215205" y="1136005"/>
            <a:ext cx="1207757" cy="2088562"/>
            <a:chOff x="1785916" y="1038212"/>
            <a:chExt cx="1207519" cy="2088715"/>
          </a:xfrm>
        </p:grpSpPr>
        <p:sp>
          <p:nvSpPr>
            <p:cNvPr id="27" name="矩形 5"/>
            <p:cNvSpPr>
              <a:spLocks noChangeArrowheads="1"/>
            </p:cNvSpPr>
            <p:nvPr/>
          </p:nvSpPr>
          <p:spPr bwMode="auto">
            <a:xfrm>
              <a:off x="1807003" y="1038212"/>
              <a:ext cx="1170283" cy="43091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p>
              <a:pPr algn="ctr" eaLnBrk="1" hangingPunct="1"/>
              <a:r>
                <a:rPr lang="en-US" altLang="zh-CN" sz="22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XXXXX</a:t>
              </a:r>
              <a:endPara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矩形 5"/>
            <p:cNvSpPr>
              <a:spLocks noChangeArrowheads="1"/>
            </p:cNvSpPr>
            <p:nvPr/>
          </p:nvSpPr>
          <p:spPr bwMode="auto">
            <a:xfrm>
              <a:off x="1823152" y="1714488"/>
              <a:ext cx="1170283" cy="43091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p>
              <a:pPr algn="ctr" eaLnBrk="1" hangingPunct="1"/>
              <a:r>
                <a:rPr lang="en-US" altLang="zh-CN" sz="22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XXXXX</a:t>
              </a:r>
              <a:endPara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矩形 5"/>
            <p:cNvSpPr>
              <a:spLocks noChangeArrowheads="1"/>
            </p:cNvSpPr>
            <p:nvPr/>
          </p:nvSpPr>
          <p:spPr bwMode="auto">
            <a:xfrm>
              <a:off x="1785916" y="2357430"/>
              <a:ext cx="1170282" cy="7694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p>
              <a:pPr eaLnBrk="1" hangingPunct="1"/>
              <a:r>
                <a:rPr lang="en-US" altLang="zh-CN" sz="22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XXXXX</a:t>
              </a:r>
              <a:endParaRPr lang="en-US" altLang="zh-CN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/>
              <a:r>
                <a:rPr lang="en-US" altLang="zh-CN" sz="22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XXXXX</a:t>
              </a:r>
              <a:endPara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35" y="-2540"/>
            <a:ext cx="9118600" cy="6837045"/>
          </a:xfrm>
          <a:prstGeom prst="rect">
            <a:avLst/>
          </a:prstGeom>
        </p:spPr>
      </p:pic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-214313" y="0"/>
            <a:ext cx="1841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p>
            <a:pPr eaLnBrk="1" hangingPunct="1">
              <a:buFont typeface="Arial" charset="0"/>
              <a:buNone/>
            </a:pPr>
            <a:endParaRPr lang="zh-CN" altLang="en-US">
              <a:solidFill>
                <a:srgbClr val="08080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571471" y="1071546"/>
          <a:ext cx="8072494" cy="5273675"/>
        </p:xfrm>
        <a:graphic>
          <a:graphicData uri="http://schemas.openxmlformats.org/drawingml/2006/table">
            <a:tbl>
              <a:tblPr/>
              <a:tblGrid>
                <a:gridCol w="2066545"/>
                <a:gridCol w="968706"/>
                <a:gridCol w="892647"/>
                <a:gridCol w="2078051"/>
                <a:gridCol w="1033287"/>
                <a:gridCol w="1033258"/>
              </a:tblGrid>
              <a:tr h="479425"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200" b="1" i="0" u="none" strike="noStrike" kern="0" cap="none" spc="-10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资产</a:t>
                      </a:r>
                      <a:endParaRPr kumimoji="0" lang="zh-CN" altLang="en-US" sz="2200" b="1" i="0" u="none" strike="noStrike" kern="0" cap="none" spc="-10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200" b="1" i="0" u="none" strike="noStrike" kern="0" cap="none" spc="-10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期初</a:t>
                      </a:r>
                      <a:endParaRPr kumimoji="0" lang="zh-CN" altLang="en-US" sz="2200" b="1" i="0" u="none" strike="noStrike" kern="0" cap="none" spc="-10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200" b="1" i="0" u="none" strike="noStrike" kern="0" cap="none" spc="-10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期末</a:t>
                      </a:r>
                      <a:endParaRPr kumimoji="0" lang="zh-CN" altLang="en-US" sz="2200" b="1" i="0" u="none" strike="noStrike" kern="0" cap="none" spc="-10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200" b="1" i="0" u="none" strike="noStrike" kern="0" cap="none" spc="-10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负债与权益</a:t>
                      </a:r>
                      <a:endParaRPr kumimoji="0" lang="zh-CN" altLang="en-US" sz="2200" b="1" i="0" u="none" strike="noStrike" kern="0" cap="none" spc="-10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200" b="1" i="0" u="none" strike="noStrike" kern="0" cap="none" spc="-10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期初</a:t>
                      </a:r>
                      <a:endParaRPr kumimoji="0" lang="zh-CN" altLang="en-US" sz="2200" b="1" i="0" u="none" strike="noStrike" kern="0" cap="none" spc="-10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200" b="1" i="0" u="none" strike="noStrike" kern="0" cap="none" spc="-10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期末</a:t>
                      </a:r>
                      <a:endParaRPr kumimoji="0" lang="zh-CN" altLang="en-US" sz="2200" b="1" i="0" u="none" strike="noStrike" kern="0" cap="none" spc="-10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79425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200" b="1" i="0" u="none" strike="noStrike" kern="0" cap="none" spc="-10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流动资产</a:t>
                      </a:r>
                      <a:r>
                        <a:rPr kumimoji="0" lang="en-US" altLang="zh-CN" sz="2200" b="1" i="0" u="none" strike="noStrike" kern="0" cap="none" spc="-10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(</a:t>
                      </a:r>
                      <a:r>
                        <a:rPr kumimoji="0" lang="zh-CN" altLang="en-US" sz="2200" b="1" i="0" u="none" strike="noStrike" kern="0" cap="none" spc="-10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小计</a:t>
                      </a:r>
                      <a:r>
                        <a:rPr kumimoji="0" lang="en-US" altLang="zh-CN" sz="2200" b="1" i="0" u="none" strike="noStrike" kern="0" cap="none" spc="-10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)</a:t>
                      </a:r>
                      <a:endParaRPr kumimoji="0" lang="zh-CN" altLang="en-US" sz="2200" b="1" i="0" u="none" strike="noStrike" kern="0" cap="none" spc="-10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kern="0" cap="none" spc="-10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kern="0" cap="none" spc="-10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200" b="1" i="0" u="none" strike="noStrike" kern="0" cap="none" spc="-10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负债</a:t>
                      </a:r>
                      <a:r>
                        <a:rPr kumimoji="0" lang="en-US" altLang="zh-CN" sz="2200" b="1" i="0" u="none" strike="noStrike" kern="0" cap="none" spc="-10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(</a:t>
                      </a:r>
                      <a:r>
                        <a:rPr kumimoji="0" lang="zh-CN" altLang="en-US" sz="2200" b="1" i="0" u="none" strike="noStrike" kern="0" cap="none" spc="-10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小计</a:t>
                      </a:r>
                      <a:r>
                        <a:rPr kumimoji="0" lang="en-US" altLang="zh-CN" sz="2200" b="1" i="0" u="none" strike="noStrike" kern="0" cap="none" spc="-10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)</a:t>
                      </a:r>
                      <a:endParaRPr kumimoji="0" lang="zh-CN" altLang="en-US" sz="2200" b="1" i="0" u="none" strike="noStrike" kern="0" cap="none" spc="-10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kern="0" cap="none" spc="-10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kern="0" cap="none" spc="-10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79425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200" b="1" i="0" u="none" strike="noStrike" kern="0" cap="none" spc="-100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银行存款</a:t>
                      </a:r>
                      <a:endParaRPr kumimoji="0" lang="zh-CN" altLang="en-US" sz="2200" b="1" i="0" u="none" strike="noStrike" kern="0" cap="none" spc="-10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kern="0" cap="none" spc="-10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kern="0" cap="none" spc="-10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200" b="1" i="0" u="none" strike="noStrike" kern="0" cap="none" spc="-10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银行借款</a:t>
                      </a:r>
                      <a:endParaRPr kumimoji="0" lang="zh-CN" altLang="en-US" sz="2200" b="1" i="0" u="none" strike="noStrike" kern="0" cap="none" spc="-10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kern="0" cap="none" spc="-10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kern="0" cap="none" spc="-10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79425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200" b="1" i="0" u="none" strike="noStrike" kern="0" cap="none" spc="-10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应收款</a:t>
                      </a:r>
                      <a:endParaRPr kumimoji="0" lang="zh-CN" altLang="en-US" sz="2200" b="1" i="0" u="none" strike="noStrike" kern="0" cap="none" spc="-10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kern="0" cap="none" spc="-10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kern="0" cap="none" spc="-10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200" b="1" i="0" u="none" strike="noStrike" kern="0" cap="none" spc="-10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应付款</a:t>
                      </a:r>
                      <a:endParaRPr kumimoji="0" lang="zh-CN" altLang="en-US" sz="2200" b="1" i="0" u="none" strike="noStrike" kern="0" cap="none" spc="-10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kern="0" cap="none" spc="-10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kern="0" cap="none" spc="-10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79425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200" b="1" i="0" u="none" strike="noStrike" kern="0" cap="none" spc="-100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存货</a:t>
                      </a:r>
                      <a:endParaRPr kumimoji="0" lang="zh-CN" altLang="en-US" sz="2200" b="1" i="0" u="none" strike="noStrike" kern="0" cap="none" spc="-10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kern="0" cap="none" spc="-10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kern="0" cap="none" spc="-10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200" b="1" i="0" u="none" strike="noStrike" kern="0" cap="none" spc="-10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其他流动负债</a:t>
                      </a:r>
                      <a:endParaRPr kumimoji="0" lang="zh-CN" altLang="en-US" sz="2200" b="1" i="0" u="none" strike="noStrike" kern="0" cap="none" spc="-10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kern="0" cap="none" spc="-10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kern="0" cap="none" spc="-10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79425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200" b="1" i="0" u="none" strike="noStrike" kern="0" cap="none" spc="-10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</a:t>
                      </a:r>
                      <a:r>
                        <a:rPr kumimoji="0" lang="zh-CN" altLang="en-US" sz="2200" b="1" i="0" u="none" strike="noStrike" kern="0" cap="none" spc="-10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其他流动资产</a:t>
                      </a:r>
                      <a:endParaRPr kumimoji="0" lang="zh-CN" altLang="en-US" sz="2200" b="1" i="0" u="none" strike="noStrike" kern="0" cap="none" spc="-10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kern="0" cap="none" spc="-10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kern="0" cap="none" spc="-10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200" b="1" i="0" u="none" strike="noStrike" kern="0" cap="none" spc="-10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长期负债</a:t>
                      </a:r>
                      <a:endParaRPr kumimoji="0" lang="zh-CN" altLang="en-US" sz="2200" b="1" i="0" u="none" strike="noStrike" kern="0" cap="none" spc="-10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kern="0" cap="none" spc="-10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kern="0" cap="none" spc="-10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79425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200" b="1" i="0" u="none" strike="noStrike" kern="0" cap="none" spc="-100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非流资产</a:t>
                      </a:r>
                      <a:r>
                        <a:rPr kumimoji="0" lang="en-US" altLang="zh-CN" sz="2200" b="1" i="0" u="none" strike="noStrike" kern="0" cap="none" spc="-100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(</a:t>
                      </a:r>
                      <a:r>
                        <a:rPr kumimoji="0" lang="zh-CN" altLang="en-US" sz="2200" b="1" i="0" u="none" strike="noStrike" kern="0" cap="none" spc="-100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小计</a:t>
                      </a:r>
                      <a:r>
                        <a:rPr kumimoji="0" lang="en-US" altLang="zh-CN" sz="2200" b="1" i="0" u="none" strike="noStrike" kern="0" cap="none" spc="-100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)</a:t>
                      </a:r>
                      <a:endParaRPr kumimoji="0" lang="zh-CN" altLang="en-US" sz="2200" b="1" i="0" u="none" strike="noStrike" kern="0" cap="none" spc="-10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kern="0" cap="none" spc="-10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kern="0" cap="none" spc="-10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200" b="1" i="0" u="none" strike="noStrike" kern="0" cap="none" spc="-10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股东权益</a:t>
                      </a:r>
                      <a:r>
                        <a:rPr kumimoji="0" lang="en-US" altLang="zh-CN" sz="2200" b="1" i="0" u="none" strike="noStrike" kern="0" cap="none" spc="-10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(</a:t>
                      </a:r>
                      <a:r>
                        <a:rPr kumimoji="0" lang="zh-CN" altLang="en-US" sz="2200" b="1" i="0" u="none" strike="noStrike" kern="0" cap="none" spc="-10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小计</a:t>
                      </a:r>
                      <a:r>
                        <a:rPr kumimoji="0" lang="en-US" altLang="zh-CN" sz="2200" b="1" i="0" u="none" strike="noStrike" kern="0" cap="none" spc="-10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)</a:t>
                      </a:r>
                      <a:endParaRPr kumimoji="0" lang="zh-CN" altLang="en-US" sz="2200" b="1" i="0" u="none" strike="noStrike" kern="0" cap="none" spc="-10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kern="0" cap="none" spc="-10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kern="0" cap="none" spc="-10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79425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200" b="1" i="0" u="none" strike="noStrike" kern="0" cap="none" spc="-100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固定资产</a:t>
                      </a:r>
                      <a:endParaRPr kumimoji="0" lang="zh-CN" altLang="en-US" sz="2200" b="1" i="0" u="none" strike="noStrike" kern="0" cap="none" spc="-10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kern="0" cap="none" spc="-10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kern="0" cap="none" spc="-10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200" b="1" i="0" u="none" strike="noStrike" kern="0" cap="none" spc="-10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股本</a:t>
                      </a:r>
                      <a:endParaRPr kumimoji="0" lang="zh-CN" altLang="en-US" sz="2200" b="1" i="0" u="none" strike="noStrike" kern="0" cap="none" spc="-10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kern="0" cap="none" spc="-10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kern="0" cap="none" spc="-10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79425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200" b="1" i="0" u="none" strike="noStrike" kern="0" cap="none" spc="-100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长期投资</a:t>
                      </a:r>
                      <a:endParaRPr kumimoji="0" lang="zh-CN" altLang="en-US" sz="2200" b="1" i="0" u="none" strike="noStrike" kern="0" cap="none" spc="-10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kern="0" cap="none" spc="-10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kern="0" cap="none" spc="-10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200" b="1" i="0" u="none" strike="noStrike" kern="0" cap="none" spc="-10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资本公积</a:t>
                      </a:r>
                      <a:endParaRPr kumimoji="0" lang="zh-CN" altLang="en-US" sz="2200" b="1" i="0" u="none" strike="noStrike" kern="0" cap="none" spc="-10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kern="0" cap="none" spc="-10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kern="0" cap="none" spc="-10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79425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200" b="1" i="0" u="none" strike="noStrike" kern="0" cap="none" spc="-100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</a:t>
                      </a:r>
                      <a:r>
                        <a:rPr kumimoji="0" lang="zh-CN" altLang="en-US" sz="2200" b="1" i="0" u="none" strike="noStrike" kern="0" cap="none" spc="-100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其他长期资产</a:t>
                      </a:r>
                      <a:endParaRPr kumimoji="0" lang="zh-CN" altLang="en-US" sz="2200" b="1" i="0" u="none" strike="noStrike" kern="0" cap="none" spc="-10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kern="0" cap="none" spc="-10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kern="0" cap="none" spc="-10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200" b="1" i="0" u="none" strike="noStrike" kern="0" cap="none" spc="-10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未分配利润</a:t>
                      </a:r>
                      <a:endParaRPr kumimoji="0" lang="zh-CN" altLang="en-US" sz="2200" b="1" i="0" u="none" strike="noStrike" kern="0" cap="none" spc="-10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kern="0" cap="none" spc="-10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kern="0" cap="none" spc="-10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79425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200" b="1" i="0" u="none" strike="noStrike" kern="0" cap="none" spc="-10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总资产</a:t>
                      </a:r>
                      <a:endParaRPr kumimoji="0" lang="zh-CN" altLang="en-US" sz="2200" b="1" i="0" u="none" strike="noStrike" kern="0" cap="none" spc="-10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kern="0" cap="none" spc="-10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kern="0" cap="none" spc="-100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200" b="1" i="0" u="none" strike="noStrike" kern="0" cap="none" spc="-10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负债和权益</a:t>
                      </a:r>
                      <a:endParaRPr kumimoji="0" lang="zh-CN" altLang="en-US" sz="2200" b="1" i="0" u="none" strike="noStrike" kern="0" cap="none" spc="-10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kern="0" cap="none" spc="-10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kern="0" cap="none" spc="-10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10" y="-3810"/>
            <a:ext cx="9130665" cy="6876415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571472" y="1709566"/>
          <a:ext cx="8072496" cy="41483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6813"/>
                <a:gridCol w="1086103"/>
                <a:gridCol w="1119916"/>
                <a:gridCol w="1119916"/>
                <a:gridCol w="1119916"/>
                <a:gridCol w="1119916"/>
                <a:gridCol w="1119916"/>
              </a:tblGrid>
              <a:tr h="766505">
                <a:tc>
                  <a:txBody>
                    <a:bodyPr/>
                    <a:p>
                      <a:pPr algn="ctr"/>
                      <a:r>
                        <a:rPr lang="zh-CN" altLang="en-US" sz="2200" b="1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 财务指标 </a:t>
                      </a:r>
                      <a:endParaRPr lang="zh-CN" altLang="en-US" sz="2200" b="1" dirty="0" smtClean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marL="0" algn="ctr" defTabSz="914400" rtl="0" eaLnBrk="1" latinLnBrk="0" hangingPunct="1"/>
                      <a:r>
                        <a:rPr lang="en-US" altLang="zh-CN" sz="2000" b="1" kern="120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2013</a:t>
                      </a:r>
                      <a:r>
                        <a:rPr lang="zh-CN" altLang="en-US" sz="2000" b="1" kern="120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年</a:t>
                      </a:r>
                      <a:endParaRPr lang="zh-CN" altLang="en-US" sz="2000" b="1" kern="1200" dirty="0" smtClean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marL="0" algn="ctr" defTabSz="914400" rtl="0" eaLnBrk="1" latinLnBrk="0" hangingPunct="1"/>
                      <a:r>
                        <a:rPr lang="en-US" altLang="zh-CN" sz="2000" b="1" kern="120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2014</a:t>
                      </a:r>
                      <a:r>
                        <a:rPr lang="zh-CN" altLang="en-US" sz="2000" b="1" kern="120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年</a:t>
                      </a:r>
                      <a:endParaRPr lang="zh-CN" altLang="en-US" sz="2000" b="1" kern="1200" dirty="0" smtClean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algn="ctr"/>
                      <a:r>
                        <a:rPr lang="en-US" altLang="zh-CN" sz="2000" b="1" kern="120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2015</a:t>
                      </a:r>
                      <a:r>
                        <a:rPr lang="zh-CN" altLang="en-US" sz="2000" b="1" kern="120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年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algn="ctr"/>
                      <a:r>
                        <a:rPr lang="en-US" altLang="zh-CN" sz="2000" b="1" kern="120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2016</a:t>
                      </a:r>
                      <a:r>
                        <a:rPr lang="zh-CN" altLang="en-US" sz="2000" b="1" kern="120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年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algn="ctr"/>
                      <a:r>
                        <a:rPr lang="en-US" altLang="zh-CN" sz="2000" b="1" kern="120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2017</a:t>
                      </a:r>
                      <a:r>
                        <a:rPr lang="zh-CN" altLang="en-US" sz="2000" b="1" kern="120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年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algn="ctr"/>
                      <a:r>
                        <a:rPr lang="en-US" altLang="zh-CN" sz="2000" b="1" kern="120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2018</a:t>
                      </a:r>
                      <a:r>
                        <a:rPr lang="zh-CN" altLang="en-US" sz="2000" b="1" kern="120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年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58508">
                <a:tc>
                  <a:txBody>
                    <a:bodyPr/>
                    <a:p>
                      <a:pPr algn="ctr"/>
                      <a:r>
                        <a:rPr lang="zh-CN" altLang="en-US" sz="2200" b="1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收入 </a:t>
                      </a:r>
                      <a:endParaRPr lang="zh-CN" altLang="en-US" sz="2200" b="1" dirty="0" smtClean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algn="ctr"/>
                      <a:endParaRPr lang="zh-CN" altLang="en-US" sz="2200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/>
                      <a:endParaRPr lang="zh-CN" altLang="en-US" sz="220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/>
                      <a:endParaRPr lang="zh-CN" altLang="en-US" sz="220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/>
                      <a:endParaRPr lang="zh-CN" altLang="en-US" sz="220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/>
                      <a:endParaRPr lang="zh-CN" altLang="en-US" sz="220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/>
                      <a:endParaRPr lang="zh-CN" altLang="en-US" sz="220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89281">
                <a:tc>
                  <a:txBody>
                    <a:bodyPr/>
                    <a:p>
                      <a:pPr algn="ctr"/>
                      <a:r>
                        <a:rPr lang="zh-CN" altLang="en-US" sz="2200" b="1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 增长率 </a:t>
                      </a:r>
                      <a:endParaRPr lang="zh-CN" altLang="en-US" sz="2200" b="1" dirty="0" smtClean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algn="ctr"/>
                      <a:endParaRPr lang="zh-CN" altLang="en-US" sz="2200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/>
                      <a:endParaRPr lang="zh-CN" altLang="en-US" sz="220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/>
                      <a:endParaRPr lang="zh-CN" altLang="en-US" sz="220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/>
                      <a:endParaRPr lang="zh-CN" altLang="en-US" sz="220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/>
                      <a:endParaRPr lang="zh-CN" altLang="en-US" sz="220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/>
                      <a:endParaRPr lang="zh-CN" altLang="en-US" sz="220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8508">
                <a:tc>
                  <a:txBody>
                    <a:bodyPr/>
                    <a:p>
                      <a:pPr algn="ctr"/>
                      <a:r>
                        <a:rPr lang="zh-CN" altLang="en-US" sz="2200" b="1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毛利润</a:t>
                      </a:r>
                      <a:endParaRPr lang="zh-CN" altLang="en-US" sz="2200" b="1" dirty="0" smtClean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algn="ctr"/>
                      <a:endParaRPr lang="zh-CN" altLang="en-US" sz="220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/>
                      <a:endParaRPr lang="zh-CN" altLang="en-US" sz="2200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/>
                      <a:endParaRPr lang="zh-CN" altLang="en-US" sz="220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/>
                      <a:endParaRPr lang="zh-CN" altLang="en-US" sz="220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/>
                      <a:endParaRPr lang="zh-CN" altLang="en-US" sz="220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/>
                      <a:endParaRPr lang="zh-CN" altLang="en-US" sz="220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8508">
                <a:tc>
                  <a:txBody>
                    <a:bodyPr/>
                    <a:p>
                      <a:pPr algn="ctr"/>
                      <a:r>
                        <a:rPr lang="zh-CN" altLang="en-US" sz="2200" b="1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毛利率 </a:t>
                      </a:r>
                      <a:endParaRPr lang="zh-CN" altLang="en-US" sz="2200" b="1" dirty="0" smtClean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algn="ctr"/>
                      <a:endParaRPr lang="zh-CN" altLang="en-US" sz="220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/>
                      <a:endParaRPr lang="zh-CN" altLang="en-US" sz="2200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/>
                      <a:endParaRPr lang="zh-CN" altLang="en-US" sz="220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/>
                      <a:endParaRPr lang="zh-CN" altLang="en-US" sz="220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/>
                      <a:endParaRPr lang="zh-CN" altLang="en-US" sz="220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/>
                      <a:endParaRPr lang="zh-CN" altLang="en-US" sz="220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8508">
                <a:tc>
                  <a:txBody>
                    <a:bodyPr/>
                    <a:p>
                      <a:pPr algn="ctr"/>
                      <a:r>
                        <a:rPr lang="zh-CN" altLang="en-US" sz="2200" b="1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净利润</a:t>
                      </a:r>
                      <a:endParaRPr lang="zh-CN" altLang="en-US" sz="2200" b="1" dirty="0" smtClean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algn="ctr"/>
                      <a:endParaRPr lang="zh-CN" altLang="en-US" sz="220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/>
                      <a:endParaRPr lang="zh-CN" altLang="en-US" sz="220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/>
                      <a:endParaRPr lang="zh-CN" altLang="en-US" sz="220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/>
                      <a:endParaRPr lang="zh-CN" altLang="en-US" sz="220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/>
                      <a:endParaRPr lang="zh-CN" altLang="en-US" sz="220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/>
                      <a:endParaRPr lang="zh-CN" altLang="en-US" sz="220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8508">
                <a:tc>
                  <a:txBody>
                    <a:bodyPr/>
                    <a:p>
                      <a:pPr algn="ctr"/>
                      <a:r>
                        <a:rPr lang="zh-CN" altLang="en-US" sz="2200" b="1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净利率</a:t>
                      </a:r>
                      <a:endParaRPr lang="zh-CN" altLang="en-US" sz="2200" b="1" dirty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algn="ctr"/>
                      <a:endParaRPr lang="zh-CN" altLang="en-US" sz="220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/>
                      <a:endParaRPr lang="zh-CN" altLang="en-US" sz="220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/>
                      <a:endParaRPr lang="zh-CN" altLang="en-US" sz="220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/>
                      <a:endParaRPr lang="zh-CN" altLang="en-US" sz="220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/>
                      <a:endParaRPr lang="zh-CN" altLang="en-US" sz="220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/>
                      <a:endParaRPr lang="zh-CN" altLang="en-US" sz="2200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810" y="6985"/>
            <a:ext cx="9133205" cy="6844030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642910" y="2143116"/>
          <a:ext cx="7786739" cy="3929090"/>
        </p:xfrm>
        <a:graphic>
          <a:graphicData uri="http://schemas.openxmlformats.org/drawingml/2006/table">
            <a:tbl>
              <a:tblPr/>
              <a:tblGrid>
                <a:gridCol w="7786739"/>
              </a:tblGrid>
              <a:tr h="3929090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sym typeface="微软雅黑" pitchFamily="34" charset="-122"/>
                        </a:rPr>
                        <a:t>（限</a:t>
                      </a:r>
                      <a:r>
                        <a:rPr kumimoji="0" lang="en-US" altLang="zh-CN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sym typeface="微软雅黑" pitchFamily="34" charset="-122"/>
                        </a:rPr>
                        <a:t>100</a:t>
                      </a: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sym typeface="微软雅黑" pitchFamily="34" charset="-122"/>
                        </a:rPr>
                        <a:t>字以内）</a:t>
                      </a:r>
                      <a:endParaRPr kumimoji="0" lang="en-US" altLang="zh-CN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810" y="2540"/>
            <a:ext cx="9139555" cy="6856730"/>
          </a:xfrm>
          <a:prstGeom prst="rect">
            <a:avLst/>
          </a:prstGeom>
        </p:spPr>
      </p:pic>
      <p:sp>
        <p:nvSpPr>
          <p:cNvPr id="19458" name="矩形 5"/>
          <p:cNvSpPr>
            <a:spLocks noChangeArrowheads="1"/>
          </p:cNvSpPr>
          <p:nvPr/>
        </p:nvSpPr>
        <p:spPr bwMode="auto">
          <a:xfrm>
            <a:off x="2214546" y="964812"/>
            <a:ext cx="776174" cy="430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p>
            <a:pPr algn="ctr" eaLnBrk="1" hangingPunct="1"/>
            <a:r>
              <a:rPr lang="en-US" altLang="zh-CN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zh-CN" altLang="en-US" sz="2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59" name="矩形 5"/>
          <p:cNvSpPr>
            <a:spLocks noChangeArrowheads="1"/>
          </p:cNvSpPr>
          <p:nvPr/>
        </p:nvSpPr>
        <p:spPr bwMode="auto">
          <a:xfrm>
            <a:off x="2215538" y="1426477"/>
            <a:ext cx="776174" cy="430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p>
            <a:pPr algn="ctr" eaLnBrk="1" hangingPunct="1"/>
            <a:r>
              <a:rPr lang="en-US" altLang="zh-CN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zh-CN" altLang="en-US" sz="2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65" name="矩形 5"/>
          <p:cNvSpPr>
            <a:spLocks noChangeArrowheads="1"/>
          </p:cNvSpPr>
          <p:nvPr/>
        </p:nvSpPr>
        <p:spPr bwMode="auto">
          <a:xfrm>
            <a:off x="742041" y="2510418"/>
            <a:ext cx="1043877" cy="430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 eaLnBrk="1" hangingPunct="1"/>
            <a:r>
              <a:rPr lang="en-US" altLang="zh-CN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XXXX</a:t>
            </a:r>
            <a:endParaRPr lang="zh-CN" altLang="en-US" sz="2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62" name="矩形 5"/>
          <p:cNvSpPr>
            <a:spLocks noChangeArrowheads="1"/>
          </p:cNvSpPr>
          <p:nvPr/>
        </p:nvSpPr>
        <p:spPr bwMode="auto">
          <a:xfrm>
            <a:off x="1928794" y="4929198"/>
            <a:ext cx="973343" cy="430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p>
            <a:pPr algn="ctr" eaLnBrk="1" hangingPunct="1"/>
            <a:r>
              <a:rPr lang="en-US" altLang="zh-CN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XXXX</a:t>
            </a:r>
            <a:endParaRPr lang="zh-CN" altLang="en-US" sz="2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63" name="矩形 5"/>
          <p:cNvSpPr>
            <a:spLocks noChangeArrowheads="1"/>
          </p:cNvSpPr>
          <p:nvPr/>
        </p:nvSpPr>
        <p:spPr bwMode="auto">
          <a:xfrm>
            <a:off x="3133536" y="4929198"/>
            <a:ext cx="579005" cy="430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p>
            <a:pPr algn="ctr" eaLnBrk="1" hangingPunct="1"/>
            <a:r>
              <a:rPr lang="en-US" altLang="zh-CN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endParaRPr lang="zh-CN" altLang="en-US" sz="2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64" name="矩形 5"/>
          <p:cNvSpPr>
            <a:spLocks noChangeArrowheads="1"/>
          </p:cNvSpPr>
          <p:nvPr/>
        </p:nvSpPr>
        <p:spPr bwMode="auto">
          <a:xfrm>
            <a:off x="1857356" y="5429264"/>
            <a:ext cx="401638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p>
            <a:pPr algn="ctr" eaLnBrk="1" hangingPunct="1"/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√</a:t>
            </a:r>
            <a:endParaRPr lang="zh-CN" altLang="en-US" sz="24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5"/>
          <p:cNvSpPr>
            <a:spLocks noChangeArrowheads="1"/>
          </p:cNvSpPr>
          <p:nvPr/>
        </p:nvSpPr>
        <p:spPr bwMode="auto">
          <a:xfrm>
            <a:off x="2885181" y="2500306"/>
            <a:ext cx="1043877" cy="430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 eaLnBrk="1" hangingPunct="1"/>
            <a:r>
              <a:rPr lang="en-US" altLang="zh-CN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XXXX</a:t>
            </a:r>
            <a:endParaRPr lang="zh-CN" altLang="en-US" sz="2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5"/>
          <p:cNvSpPr>
            <a:spLocks noChangeArrowheads="1"/>
          </p:cNvSpPr>
          <p:nvPr/>
        </p:nvSpPr>
        <p:spPr bwMode="auto">
          <a:xfrm>
            <a:off x="742041" y="3286124"/>
            <a:ext cx="1043877" cy="430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 eaLnBrk="1" hangingPunct="1"/>
            <a:r>
              <a:rPr lang="en-US" altLang="zh-CN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XXXX</a:t>
            </a:r>
            <a:endParaRPr lang="zh-CN" altLang="en-US" sz="2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5"/>
          <p:cNvSpPr>
            <a:spLocks noChangeArrowheads="1"/>
          </p:cNvSpPr>
          <p:nvPr/>
        </p:nvSpPr>
        <p:spPr bwMode="auto">
          <a:xfrm>
            <a:off x="2885181" y="3315657"/>
            <a:ext cx="1043877" cy="430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 eaLnBrk="1" hangingPunct="1"/>
            <a:r>
              <a:rPr lang="en-US" altLang="zh-CN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XXXX</a:t>
            </a:r>
            <a:endParaRPr lang="zh-CN" altLang="en-US" sz="2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5"/>
          <p:cNvSpPr>
            <a:spLocks noChangeArrowheads="1"/>
          </p:cNvSpPr>
          <p:nvPr/>
        </p:nvSpPr>
        <p:spPr bwMode="auto">
          <a:xfrm>
            <a:off x="742041" y="4141121"/>
            <a:ext cx="1043877" cy="430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 eaLnBrk="1" hangingPunct="1"/>
            <a:r>
              <a:rPr lang="en-US" altLang="zh-CN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XXXX</a:t>
            </a:r>
            <a:endParaRPr lang="zh-CN" altLang="en-US" sz="2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5"/>
          <p:cNvSpPr>
            <a:spLocks noChangeArrowheads="1"/>
          </p:cNvSpPr>
          <p:nvPr/>
        </p:nvSpPr>
        <p:spPr bwMode="auto">
          <a:xfrm>
            <a:off x="2885181" y="4141121"/>
            <a:ext cx="1043877" cy="430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 eaLnBrk="1" hangingPunct="1"/>
            <a:r>
              <a:rPr lang="en-US" altLang="zh-CN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XXXX</a:t>
            </a:r>
            <a:endParaRPr lang="zh-CN" altLang="en-US" sz="2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6035" y="-5715"/>
            <a:ext cx="9149080" cy="6843395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810" y="2540"/>
            <a:ext cx="9138920" cy="6856095"/>
          </a:xfrm>
          <a:prstGeom prst="rect">
            <a:avLst/>
          </a:prstGeom>
        </p:spPr>
      </p:pic>
      <p:sp>
        <p:nvSpPr>
          <p:cNvPr id="19458" name="矩形 5"/>
          <p:cNvSpPr>
            <a:spLocks noChangeArrowheads="1"/>
          </p:cNvSpPr>
          <p:nvPr/>
        </p:nvSpPr>
        <p:spPr bwMode="auto">
          <a:xfrm>
            <a:off x="2214546" y="785794"/>
            <a:ext cx="776174" cy="430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p>
            <a:pPr algn="ctr" eaLnBrk="1" hangingPunct="1"/>
            <a:r>
              <a:rPr lang="en-US" altLang="zh-CN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zh-CN" altLang="en-US" sz="2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59" name="矩形 5"/>
          <p:cNvSpPr>
            <a:spLocks noChangeArrowheads="1"/>
          </p:cNvSpPr>
          <p:nvPr/>
        </p:nvSpPr>
        <p:spPr bwMode="auto">
          <a:xfrm>
            <a:off x="2215538" y="1247459"/>
            <a:ext cx="776174" cy="430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p>
            <a:pPr algn="ctr" eaLnBrk="1" hangingPunct="1"/>
            <a:r>
              <a:rPr lang="en-US" altLang="zh-CN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zh-CN" altLang="en-US" sz="2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65" name="矩形 5"/>
          <p:cNvSpPr>
            <a:spLocks noChangeArrowheads="1"/>
          </p:cNvSpPr>
          <p:nvPr/>
        </p:nvSpPr>
        <p:spPr bwMode="auto">
          <a:xfrm>
            <a:off x="742041" y="2569485"/>
            <a:ext cx="1043877" cy="430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 eaLnBrk="1" hangingPunct="1"/>
            <a:r>
              <a:rPr lang="en-US" altLang="zh-CN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XXXX</a:t>
            </a:r>
            <a:endParaRPr lang="zh-CN" altLang="en-US" sz="2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62" name="矩形 5"/>
          <p:cNvSpPr>
            <a:spLocks noChangeArrowheads="1"/>
          </p:cNvSpPr>
          <p:nvPr/>
        </p:nvSpPr>
        <p:spPr bwMode="auto">
          <a:xfrm>
            <a:off x="2384211" y="4784063"/>
            <a:ext cx="973343" cy="430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p>
            <a:pPr algn="ctr" eaLnBrk="1" hangingPunct="1"/>
            <a:r>
              <a:rPr lang="en-US" altLang="zh-CN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XXXX</a:t>
            </a:r>
            <a:endParaRPr lang="zh-CN" altLang="en-US" sz="2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64" name="矩形 5"/>
          <p:cNvSpPr>
            <a:spLocks noChangeArrowheads="1"/>
          </p:cNvSpPr>
          <p:nvPr/>
        </p:nvSpPr>
        <p:spPr bwMode="auto">
          <a:xfrm>
            <a:off x="1884346" y="1714488"/>
            <a:ext cx="401638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p>
            <a:pPr algn="ctr" eaLnBrk="1" hangingPunct="1"/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√</a:t>
            </a:r>
            <a:endParaRPr lang="zh-CN" altLang="en-US" sz="24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5"/>
          <p:cNvSpPr>
            <a:spLocks noChangeArrowheads="1"/>
          </p:cNvSpPr>
          <p:nvPr/>
        </p:nvSpPr>
        <p:spPr bwMode="auto">
          <a:xfrm>
            <a:off x="2885181" y="2569485"/>
            <a:ext cx="1043877" cy="430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 eaLnBrk="1" hangingPunct="1"/>
            <a:r>
              <a:rPr lang="en-US" altLang="zh-CN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XXXX</a:t>
            </a:r>
            <a:endParaRPr lang="zh-CN" altLang="en-US" sz="2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5"/>
          <p:cNvSpPr>
            <a:spLocks noChangeArrowheads="1"/>
          </p:cNvSpPr>
          <p:nvPr/>
        </p:nvSpPr>
        <p:spPr bwMode="auto">
          <a:xfrm>
            <a:off x="742041" y="3357562"/>
            <a:ext cx="1043877" cy="430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 eaLnBrk="1" hangingPunct="1"/>
            <a:r>
              <a:rPr lang="en-US" altLang="zh-CN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XXXX</a:t>
            </a:r>
            <a:endParaRPr lang="zh-CN" altLang="en-US" sz="2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5"/>
          <p:cNvSpPr>
            <a:spLocks noChangeArrowheads="1"/>
          </p:cNvSpPr>
          <p:nvPr/>
        </p:nvSpPr>
        <p:spPr bwMode="auto">
          <a:xfrm>
            <a:off x="2885181" y="3357562"/>
            <a:ext cx="1043877" cy="430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 eaLnBrk="1" hangingPunct="1"/>
            <a:r>
              <a:rPr lang="en-US" altLang="zh-CN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XXXX</a:t>
            </a:r>
            <a:endParaRPr lang="zh-CN" altLang="en-US" sz="2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5"/>
          <p:cNvSpPr>
            <a:spLocks noChangeArrowheads="1"/>
          </p:cNvSpPr>
          <p:nvPr/>
        </p:nvSpPr>
        <p:spPr bwMode="auto">
          <a:xfrm>
            <a:off x="742041" y="4143380"/>
            <a:ext cx="1043877" cy="430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 eaLnBrk="1" hangingPunct="1"/>
            <a:r>
              <a:rPr lang="en-US" altLang="zh-CN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XXXX</a:t>
            </a:r>
            <a:endParaRPr lang="zh-CN" altLang="en-US" sz="2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5"/>
          <p:cNvSpPr>
            <a:spLocks noChangeArrowheads="1"/>
          </p:cNvSpPr>
          <p:nvPr/>
        </p:nvSpPr>
        <p:spPr bwMode="auto">
          <a:xfrm>
            <a:off x="2885181" y="4143380"/>
            <a:ext cx="1043877" cy="430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 eaLnBrk="1" hangingPunct="1"/>
            <a:r>
              <a:rPr lang="en-US" altLang="zh-CN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XXXX</a:t>
            </a:r>
            <a:endParaRPr lang="zh-CN" altLang="en-US" sz="2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矩形 5"/>
          <p:cNvSpPr>
            <a:spLocks noChangeArrowheads="1"/>
          </p:cNvSpPr>
          <p:nvPr/>
        </p:nvSpPr>
        <p:spPr bwMode="auto">
          <a:xfrm>
            <a:off x="2384211" y="5212691"/>
            <a:ext cx="973343" cy="430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p>
            <a:pPr algn="ctr" eaLnBrk="1" hangingPunct="1"/>
            <a:r>
              <a:rPr lang="en-US" altLang="zh-CN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XXXX</a:t>
            </a:r>
            <a:endParaRPr lang="zh-CN" altLang="en-US" sz="2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5"/>
          <p:cNvSpPr>
            <a:spLocks noChangeArrowheads="1"/>
          </p:cNvSpPr>
          <p:nvPr/>
        </p:nvSpPr>
        <p:spPr bwMode="auto">
          <a:xfrm>
            <a:off x="2384211" y="5712757"/>
            <a:ext cx="973343" cy="430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p>
            <a:pPr algn="ctr" eaLnBrk="1" hangingPunct="1"/>
            <a:r>
              <a:rPr lang="en-US" altLang="zh-CN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XXXX</a:t>
            </a:r>
            <a:endParaRPr lang="zh-CN" altLang="en-US" sz="2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8890" y="2540"/>
            <a:ext cx="9134475" cy="684657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3335" y="-12065"/>
            <a:ext cx="9146540" cy="6875145"/>
          </a:xfrm>
          <a:prstGeom prst="rect">
            <a:avLst/>
          </a:prstGeom>
        </p:spPr>
      </p:pic>
      <p:sp>
        <p:nvSpPr>
          <p:cNvPr id="4098" name="文本框 2"/>
          <p:cNvSpPr txBox="1">
            <a:spLocks noChangeArrowheads="1"/>
          </p:cNvSpPr>
          <p:nvPr/>
        </p:nvSpPr>
        <p:spPr bwMode="auto">
          <a:xfrm>
            <a:off x="571500" y="1500188"/>
            <a:ext cx="6643706" cy="110799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defTabSz="0" eaLnBrk="1" fontAlgn="ctr" hangingPunct="1"/>
            <a:r>
              <a: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主要产品和服务，说清楚公司是做什么的</a:t>
            </a:r>
            <a:endParaRPr lang="en-US" altLang="zh-CN" sz="2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defTabSz="0" eaLnBrk="1" fontAlgn="ctr" hangingPunct="1"/>
            <a:r>
              <a: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（若非大众熟知的产品和服务，建议补充应用场景，让投资者有直观认识）</a:t>
            </a:r>
            <a:endParaRPr lang="zh-CN" altLang="en-US" sz="2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15" y="635"/>
            <a:ext cx="9155430" cy="6906260"/>
          </a:xfrm>
          <a:prstGeom prst="rect">
            <a:avLst/>
          </a:prstGeom>
        </p:spPr>
      </p:pic>
      <p:sp>
        <p:nvSpPr>
          <p:cNvPr id="6" name="Rectangle 16"/>
          <p:cNvSpPr/>
          <p:nvPr/>
        </p:nvSpPr>
        <p:spPr>
          <a:xfrm>
            <a:off x="1258888" y="1143000"/>
            <a:ext cx="7705725" cy="1500188"/>
          </a:xfrm>
          <a:prstGeom prst="rect">
            <a:avLst/>
          </a:prstGeom>
          <a:noFill/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eaLnBrk="1" hangingPunct="1">
              <a:defRPr/>
            </a:pPr>
            <a:r>
              <a: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产品和服务卖给谁？</a:t>
            </a:r>
            <a:endParaRPr lang="zh-CN" altLang="en-US" sz="2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Rectangle 20"/>
          <p:cNvSpPr/>
          <p:nvPr/>
        </p:nvSpPr>
        <p:spPr>
          <a:xfrm>
            <a:off x="1284288" y="2857500"/>
            <a:ext cx="7707312" cy="1428750"/>
          </a:xfrm>
          <a:prstGeom prst="rect">
            <a:avLst/>
          </a:prstGeom>
          <a:noFill/>
          <a:ln w="31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>
              <a:defRPr/>
            </a:pPr>
            <a:r>
              <a: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目标客户为什么要买该产品或服务？</a:t>
            </a:r>
            <a:endParaRPr lang="zh-CN" altLang="en-US" sz="2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Rectangle 20"/>
          <p:cNvSpPr/>
          <p:nvPr/>
        </p:nvSpPr>
        <p:spPr>
          <a:xfrm>
            <a:off x="1293813" y="4500563"/>
            <a:ext cx="7135812" cy="1571625"/>
          </a:xfrm>
          <a:prstGeom prst="rect">
            <a:avLst/>
          </a:prstGeom>
          <a:noFill/>
          <a:ln w="31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285750" lvl="1" indent="-285750" defTabSz="1017270">
              <a:lnSpc>
                <a:spcPct val="110000"/>
              </a:lnSpc>
              <a:spcBef>
                <a:spcPts val="600"/>
              </a:spcBef>
              <a:buClr>
                <a:srgbClr val="254061"/>
              </a:buClr>
              <a:buSzPct val="75000"/>
              <a:defRPr/>
            </a:pPr>
            <a:r>
              <a: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目前市场现状，无法完全满足目标客户核心诉求而产生的市场机会。</a:t>
            </a:r>
            <a:endParaRPr lang="en-US" altLang="zh-CN" sz="2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065" y="-2540"/>
            <a:ext cx="9123680" cy="6840855"/>
          </a:xfrm>
          <a:prstGeom prst="rect">
            <a:avLst/>
          </a:prstGeom>
        </p:spPr>
      </p:pic>
      <p:sp>
        <p:nvSpPr>
          <p:cNvPr id="5" name="Rectangle 16"/>
          <p:cNvSpPr/>
          <p:nvPr/>
        </p:nvSpPr>
        <p:spPr>
          <a:xfrm>
            <a:off x="4071934" y="1214438"/>
            <a:ext cx="4286280" cy="2143124"/>
          </a:xfrm>
          <a:prstGeom prst="rect">
            <a:avLst/>
          </a:prstGeom>
          <a:noFill/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p>
            <a:pPr marL="0" lvl="1" defTabSz="1017270">
              <a:lnSpc>
                <a:spcPct val="110000"/>
              </a:lnSpc>
              <a:spcBef>
                <a:spcPts val="600"/>
              </a:spcBef>
              <a:buClr>
                <a:srgbClr val="3C8C93"/>
              </a:buClr>
              <a:buSzPct val="75000"/>
              <a:defRPr/>
            </a:pPr>
            <a:r>
              <a:rPr lang="zh-CN" altLang="en-US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限</a:t>
            </a:r>
            <a:r>
              <a:rPr lang="en-US" altLang="zh-CN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60</a:t>
            </a:r>
            <a:r>
              <a: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字以内</a:t>
            </a:r>
            <a:r>
              <a:rPr lang="zh-CN" altLang="en-US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endParaRPr lang="en-US" altLang="zh-CN" sz="2200" b="1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1" defTabSz="1017270">
              <a:lnSpc>
                <a:spcPct val="110000"/>
              </a:lnSpc>
              <a:spcBef>
                <a:spcPts val="600"/>
              </a:spcBef>
              <a:buClr>
                <a:srgbClr val="3C8C93"/>
              </a:buClr>
              <a:buSzPct val="75000"/>
              <a:defRPr/>
            </a:pPr>
            <a:endParaRPr lang="en-US" altLang="zh-CN" sz="2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8" name="Rectangle 16"/>
          <p:cNvSpPr/>
          <p:nvPr/>
        </p:nvSpPr>
        <p:spPr>
          <a:xfrm>
            <a:off x="4071934" y="3786190"/>
            <a:ext cx="4357718" cy="2143123"/>
          </a:xfrm>
          <a:prstGeom prst="rect">
            <a:avLst/>
          </a:prstGeom>
          <a:noFill/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p>
            <a:pPr marL="0" lvl="1" defTabSz="1017270">
              <a:lnSpc>
                <a:spcPct val="110000"/>
              </a:lnSpc>
              <a:spcBef>
                <a:spcPts val="600"/>
              </a:spcBef>
              <a:buClr>
                <a:srgbClr val="3C8C93"/>
              </a:buClr>
              <a:buSzPct val="75000"/>
              <a:defRPr/>
            </a:pPr>
            <a:r>
              <a:rPr lang="zh-CN" altLang="en-US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限</a:t>
            </a:r>
            <a:r>
              <a:rPr lang="en-US" altLang="zh-CN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60</a:t>
            </a:r>
            <a:r>
              <a: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字以内）</a:t>
            </a:r>
            <a:endParaRPr lang="en-US" altLang="zh-CN" sz="2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3335" y="2540"/>
            <a:ext cx="9157335" cy="6858000"/>
          </a:xfrm>
          <a:prstGeom prst="rect">
            <a:avLst/>
          </a:prstGeom>
        </p:spPr>
      </p:pic>
      <p:sp>
        <p:nvSpPr>
          <p:cNvPr id="7" name="Rectangle 16"/>
          <p:cNvSpPr/>
          <p:nvPr/>
        </p:nvSpPr>
        <p:spPr>
          <a:xfrm>
            <a:off x="3643305" y="1000108"/>
            <a:ext cx="4572033" cy="1428767"/>
          </a:xfrm>
          <a:prstGeom prst="rect">
            <a:avLst/>
          </a:prstGeom>
          <a:noFill/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p>
            <a:pPr eaLnBrk="1" hangingPunct="1">
              <a:defRPr/>
            </a:pPr>
            <a:r>
              <a:rPr lang="zh-CN" altLang="en-US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（</a:t>
            </a:r>
            <a:r>
              <a: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限</a:t>
            </a:r>
            <a:r>
              <a:rPr lang="en-US" altLang="zh-CN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60</a:t>
            </a:r>
            <a:r>
              <a: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字以内）</a:t>
            </a:r>
            <a:endParaRPr lang="zh-CN" altLang="en-US" sz="2200" dirty="0">
              <a:solidFill>
                <a:srgbClr val="FF0000"/>
              </a:solidFill>
            </a:endParaRPr>
          </a:p>
        </p:txBody>
      </p:sp>
      <p:sp>
        <p:nvSpPr>
          <p:cNvPr id="6" name="Rectangle 16"/>
          <p:cNvSpPr/>
          <p:nvPr/>
        </p:nvSpPr>
        <p:spPr>
          <a:xfrm>
            <a:off x="3643305" y="2821777"/>
            <a:ext cx="4572033" cy="1428767"/>
          </a:xfrm>
          <a:prstGeom prst="rect">
            <a:avLst/>
          </a:prstGeom>
          <a:noFill/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p>
            <a:pPr eaLnBrk="1" hangingPunct="1">
              <a:defRPr/>
            </a:pPr>
            <a:r>
              <a:rPr lang="zh-CN" altLang="en-US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（</a:t>
            </a:r>
            <a:r>
              <a: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限</a:t>
            </a:r>
            <a:r>
              <a:rPr lang="en-US" altLang="zh-CN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60</a:t>
            </a:r>
            <a:r>
              <a: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字以内）</a:t>
            </a:r>
            <a:endParaRPr lang="zh-CN" altLang="en-US" sz="2200" dirty="0">
              <a:solidFill>
                <a:srgbClr val="FF0000"/>
              </a:solidFill>
            </a:endParaRPr>
          </a:p>
        </p:txBody>
      </p:sp>
      <p:sp>
        <p:nvSpPr>
          <p:cNvPr id="9" name="Rectangle 16"/>
          <p:cNvSpPr/>
          <p:nvPr/>
        </p:nvSpPr>
        <p:spPr>
          <a:xfrm>
            <a:off x="3643305" y="4643446"/>
            <a:ext cx="4572033" cy="1428767"/>
          </a:xfrm>
          <a:prstGeom prst="rect">
            <a:avLst/>
          </a:prstGeom>
          <a:noFill/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p>
            <a:pPr eaLnBrk="1" hangingPunct="1">
              <a:defRPr/>
            </a:pPr>
            <a:r>
              <a:rPr lang="zh-CN" altLang="en-US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（</a:t>
            </a:r>
            <a:r>
              <a: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限</a:t>
            </a:r>
            <a:r>
              <a:rPr lang="en-US" altLang="zh-CN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60</a:t>
            </a:r>
            <a:r>
              <a: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字以内）</a:t>
            </a:r>
            <a:endParaRPr lang="zh-CN" altLang="en-US" sz="2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0160" y="-6985"/>
            <a:ext cx="9133840" cy="6844030"/>
          </a:xfrm>
          <a:prstGeom prst="rect">
            <a:avLst/>
          </a:prstGeom>
        </p:spPr>
      </p:pic>
      <p:sp>
        <p:nvSpPr>
          <p:cNvPr id="6" name="Rectangle 16"/>
          <p:cNvSpPr/>
          <p:nvPr/>
        </p:nvSpPr>
        <p:spPr>
          <a:xfrm>
            <a:off x="3214678" y="1000109"/>
            <a:ext cx="4929222" cy="1214446"/>
          </a:xfrm>
          <a:prstGeom prst="rect">
            <a:avLst/>
          </a:prstGeom>
          <a:noFill/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p>
            <a:pPr eaLnBrk="1" hangingPunct="1">
              <a:defRPr/>
            </a:pPr>
            <a:r>
              <a:rPr lang="zh-CN" altLang="en-US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（限</a:t>
            </a:r>
            <a:r>
              <a:rPr lang="en-US" altLang="zh-CN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40</a:t>
            </a:r>
            <a:r>
              <a: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字以内）</a:t>
            </a:r>
            <a:endParaRPr lang="zh-CN" altLang="en-US" sz="2200" dirty="0">
              <a:solidFill>
                <a:srgbClr val="FF0000"/>
              </a:solidFill>
            </a:endParaRPr>
          </a:p>
        </p:txBody>
      </p:sp>
      <p:sp>
        <p:nvSpPr>
          <p:cNvPr id="7" name="Rectangle 16"/>
          <p:cNvSpPr/>
          <p:nvPr/>
        </p:nvSpPr>
        <p:spPr>
          <a:xfrm>
            <a:off x="571472" y="2285992"/>
            <a:ext cx="4929222" cy="1214446"/>
          </a:xfrm>
          <a:prstGeom prst="rect">
            <a:avLst/>
          </a:prstGeom>
          <a:noFill/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p>
            <a:pPr eaLnBrk="1" hangingPunct="1">
              <a:defRPr/>
            </a:pPr>
            <a:r>
              <a:rPr lang="zh-CN" altLang="en-US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（限</a:t>
            </a:r>
            <a:r>
              <a:rPr lang="en-US" altLang="zh-CN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40</a:t>
            </a:r>
            <a:r>
              <a: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字以内）</a:t>
            </a:r>
            <a:endParaRPr lang="zh-CN" altLang="en-US" sz="2200" dirty="0">
              <a:solidFill>
                <a:srgbClr val="FF0000"/>
              </a:solidFill>
            </a:endParaRPr>
          </a:p>
        </p:txBody>
      </p:sp>
      <p:sp>
        <p:nvSpPr>
          <p:cNvPr id="8" name="Rectangle 16"/>
          <p:cNvSpPr/>
          <p:nvPr/>
        </p:nvSpPr>
        <p:spPr>
          <a:xfrm>
            <a:off x="3214678" y="3643314"/>
            <a:ext cx="4929222" cy="1214446"/>
          </a:xfrm>
          <a:prstGeom prst="rect">
            <a:avLst/>
          </a:prstGeom>
          <a:noFill/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p>
            <a:pPr eaLnBrk="1" hangingPunct="1">
              <a:defRPr/>
            </a:pPr>
            <a:r>
              <a:rPr lang="zh-CN" altLang="en-US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（限</a:t>
            </a:r>
            <a:r>
              <a:rPr lang="en-US" altLang="zh-CN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40</a:t>
            </a:r>
            <a:r>
              <a: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字以内）</a:t>
            </a:r>
            <a:endParaRPr lang="zh-CN" altLang="en-US" sz="2200" dirty="0">
              <a:solidFill>
                <a:srgbClr val="FF0000"/>
              </a:solidFill>
            </a:endParaRPr>
          </a:p>
        </p:txBody>
      </p:sp>
      <p:sp>
        <p:nvSpPr>
          <p:cNvPr id="9" name="Rectangle 16"/>
          <p:cNvSpPr/>
          <p:nvPr/>
        </p:nvSpPr>
        <p:spPr>
          <a:xfrm>
            <a:off x="571472" y="4929198"/>
            <a:ext cx="4929222" cy="1214446"/>
          </a:xfrm>
          <a:prstGeom prst="rect">
            <a:avLst/>
          </a:prstGeom>
          <a:noFill/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p>
            <a:pPr eaLnBrk="1" hangingPunct="1">
              <a:defRPr/>
            </a:pPr>
            <a:r>
              <a:rPr lang="zh-CN" altLang="en-US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（限</a:t>
            </a:r>
            <a:r>
              <a:rPr lang="en-US" altLang="zh-CN" sz="2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40</a:t>
            </a:r>
            <a:r>
              <a:rPr lang="zh-CN" altLang="en-US" sz="2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字以内）</a:t>
            </a:r>
            <a:endParaRPr lang="zh-CN" altLang="en-US" sz="2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41275" y="-8255"/>
            <a:ext cx="9170035" cy="6873240"/>
          </a:xfrm>
          <a:prstGeom prst="rect">
            <a:avLst/>
          </a:prstGeom>
        </p:spPr>
      </p:pic>
      <p:sp>
        <p:nvSpPr>
          <p:cNvPr id="9218" name="AutoShape 8"/>
          <p:cNvSpPr>
            <a:spLocks noChangeAspect="1" noChangeArrowheads="1" noTextEdit="1"/>
          </p:cNvSpPr>
          <p:nvPr/>
        </p:nvSpPr>
        <p:spPr bwMode="auto">
          <a:xfrm>
            <a:off x="3127375" y="2955925"/>
            <a:ext cx="5291138" cy="657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endParaRPr lang="zh-CN" altLang="en-US"/>
          </a:p>
        </p:txBody>
      </p:sp>
      <p:graphicFrame>
        <p:nvGraphicFramePr>
          <p:cNvPr id="3" name="Group 3"/>
          <p:cNvGraphicFramePr>
            <a:graphicFrameLocks noGrp="1"/>
          </p:cNvGraphicFramePr>
          <p:nvPr/>
        </p:nvGraphicFramePr>
        <p:xfrm>
          <a:off x="857224" y="2857496"/>
          <a:ext cx="7787005" cy="1642745"/>
        </p:xfrm>
        <a:graphic>
          <a:graphicData uri="http://schemas.openxmlformats.org/drawingml/2006/table">
            <a:tbl>
              <a:tblPr/>
              <a:tblGrid>
                <a:gridCol w="1075002"/>
                <a:gridCol w="1125657"/>
                <a:gridCol w="1212896"/>
                <a:gridCol w="1084854"/>
                <a:gridCol w="1084855"/>
                <a:gridCol w="1084854"/>
                <a:gridCol w="1118624"/>
              </a:tblGrid>
              <a:tr h="547080">
                <a:tc>
                  <a:txBody>
                    <a:bodyPr/>
                    <a:p>
                      <a:pPr marL="0" marR="0" lvl="0" indent="0" algn="ctr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sym typeface="宋体" pitchFamily="2" charset="-122"/>
                        </a:rPr>
                        <a:t> 项目</a:t>
                      </a:r>
                      <a:endParaRPr kumimoji="0" lang="zh-CN" alt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sym typeface="Arial" pitchFamily="34" charset="0"/>
                      </a:endParaRPr>
                    </a:p>
                  </a:txBody>
                  <a:tcPr marL="74295" marR="74295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sym typeface="宋体" pitchFamily="2" charset="-122"/>
                        </a:rPr>
                        <a:t>2013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sym typeface="宋体" pitchFamily="2" charset="-122"/>
                        </a:rPr>
                        <a:t>年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宋体" pitchFamily="2" charset="-122"/>
                      </a:endParaRPr>
                    </a:p>
                  </a:txBody>
                  <a:tcPr marL="74295" marR="74295" marT="0" marB="0" anchor="ctr" anchorCtr="1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sym typeface="宋体" pitchFamily="2" charset="-122"/>
                        </a:rPr>
                        <a:t>2014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sym typeface="宋体" pitchFamily="2" charset="-122"/>
                        </a:rPr>
                        <a:t>年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宋体" pitchFamily="2" charset="-122"/>
                      </a:endParaRPr>
                    </a:p>
                  </a:txBody>
                  <a:tcPr marL="74295" marR="74295" marT="0" marB="0" anchor="ctr" anchorCtr="1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sym typeface="宋体" pitchFamily="2" charset="-122"/>
                        </a:rPr>
                        <a:t>2015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sym typeface="宋体" pitchFamily="2" charset="-122"/>
                        </a:rPr>
                        <a:t>年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宋体" pitchFamily="2" charset="-122"/>
                      </a:endParaRPr>
                    </a:p>
                  </a:txBody>
                  <a:tcPr marL="74295" marR="74295" marT="0" marB="0" anchor="ctr" anchorCtr="1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sym typeface="宋体" pitchFamily="2" charset="-122"/>
                        </a:rPr>
                        <a:t>2016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sym typeface="宋体" pitchFamily="2" charset="-122"/>
                        </a:rPr>
                        <a:t>年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宋体" pitchFamily="2" charset="-122"/>
                      </a:endParaRPr>
                    </a:p>
                  </a:txBody>
                  <a:tcPr marL="74295" marR="74295" marT="0" marB="0" anchor="ctr" anchorCtr="1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sym typeface="宋体" pitchFamily="2" charset="-122"/>
                        </a:rPr>
                        <a:t>2017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sym typeface="宋体" pitchFamily="2" charset="-122"/>
                        </a:rPr>
                        <a:t>年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宋体" pitchFamily="2" charset="-122"/>
                      </a:endParaRPr>
                    </a:p>
                  </a:txBody>
                  <a:tcPr marL="74295" marR="74295" marT="0" marB="0" anchor="ctr" anchorCtr="1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sym typeface="宋体" pitchFamily="2" charset="-122"/>
                        </a:rPr>
                        <a:t>2018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sym typeface="宋体" pitchFamily="2" charset="-122"/>
                        </a:rPr>
                        <a:t>年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宋体" pitchFamily="2" charset="-122"/>
                      </a:endParaRPr>
                    </a:p>
                  </a:txBody>
                  <a:tcPr marL="74295" marR="74295" marT="0" marB="0" anchor="ctr" anchorCtr="1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548640">
                <a:tc>
                  <a:txBody>
                    <a:bodyPr/>
                    <a:p>
                      <a:pPr marL="0" marR="0" lvl="0" indent="0" algn="ctr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sym typeface="宋体" pitchFamily="2" charset="-122"/>
                        </a:rPr>
                        <a:t> 收入</a:t>
                      </a:r>
                      <a:endParaRPr kumimoji="0" lang="zh-CN" alt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sym typeface="Arial" pitchFamily="34" charset="0"/>
                      </a:endParaRPr>
                    </a:p>
                  </a:txBody>
                  <a:tcPr marL="74295" marR="74295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Times New Roman" pitchFamily="18" charset="0"/>
                      </a:endParaRPr>
                    </a:p>
                  </a:txBody>
                  <a:tcPr marL="74295" marR="74295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Times New Roman" pitchFamily="18" charset="0"/>
                      </a:endParaRPr>
                    </a:p>
                  </a:txBody>
                  <a:tcPr marL="74295" marR="74295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Times New Roman" pitchFamily="18" charset="0"/>
                      </a:endParaRPr>
                    </a:p>
                  </a:txBody>
                  <a:tcPr marL="74295" marR="74295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Times New Roman" pitchFamily="18" charset="0"/>
                      </a:endParaRPr>
                    </a:p>
                  </a:txBody>
                  <a:tcPr marL="74295" marR="74295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Times New Roman" pitchFamily="18" charset="0"/>
                      </a:endParaRPr>
                    </a:p>
                  </a:txBody>
                  <a:tcPr marL="74295" marR="74295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Times New Roman" pitchFamily="18" charset="0"/>
                      </a:endParaRPr>
                    </a:p>
                  </a:txBody>
                  <a:tcPr marL="74295" marR="74295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7080">
                <a:tc>
                  <a:txBody>
                    <a:bodyPr/>
                    <a:p>
                      <a:pPr marL="0" marR="0" lvl="0" indent="0" algn="ctr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sym typeface="宋体" pitchFamily="2" charset="-122"/>
                        </a:rPr>
                        <a:t> 增长率</a:t>
                      </a:r>
                      <a:endParaRPr kumimoji="0" lang="zh-CN" alt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sym typeface="Arial" pitchFamily="34" charset="0"/>
                      </a:endParaRPr>
                    </a:p>
                  </a:txBody>
                  <a:tcPr marL="74295" marR="74295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Times New Roman" pitchFamily="18" charset="0"/>
                      </a:endParaRPr>
                    </a:p>
                  </a:txBody>
                  <a:tcPr marL="74295" marR="74295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Times New Roman" pitchFamily="18" charset="0"/>
                      </a:endParaRPr>
                    </a:p>
                  </a:txBody>
                  <a:tcPr marL="74295" marR="74295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Times New Roman" pitchFamily="18" charset="0"/>
                      </a:endParaRPr>
                    </a:p>
                  </a:txBody>
                  <a:tcPr marL="74295" marR="74295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Times New Roman" pitchFamily="18" charset="0"/>
                      </a:endParaRPr>
                    </a:p>
                  </a:txBody>
                  <a:tcPr marL="74295" marR="74295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Times New Roman" pitchFamily="18" charset="0"/>
                      </a:endParaRPr>
                    </a:p>
                  </a:txBody>
                  <a:tcPr marL="74295" marR="74295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Times New Roman" pitchFamily="18" charset="0"/>
                      </a:endParaRPr>
                    </a:p>
                  </a:txBody>
                  <a:tcPr marL="74295" marR="74295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928662" y="4929198"/>
            <a:ext cx="4572000" cy="400110"/>
          </a:xfrm>
          <a:prstGeom prst="rect">
            <a:avLst/>
          </a:prstGeom>
        </p:spPr>
        <p:txBody>
          <a:bodyPr>
            <a:spAutoFit/>
          </a:bodyPr>
          <a:p>
            <a:pPr lvl="0" defTabSz="0" eaLnBrk="1" fontAlgn="ctr" hangingPunct="1"/>
            <a:r>
              <a:rPr lang="zh-CN" altLang="en-US" sz="20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（限</a:t>
            </a:r>
            <a:r>
              <a:rPr lang="en-US" altLang="zh-CN" sz="20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30</a:t>
            </a:r>
            <a:r>
              <a:rPr lang="zh-CN" altLang="en-US" sz="20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字以内）</a:t>
            </a:r>
            <a:endParaRPr lang="zh-CN" altLang="en-US" sz="2000" b="1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71604" y="1214422"/>
            <a:ext cx="4572000" cy="400110"/>
          </a:xfrm>
          <a:prstGeom prst="rect">
            <a:avLst/>
          </a:prstGeom>
        </p:spPr>
        <p:txBody>
          <a:bodyPr>
            <a:spAutoFit/>
          </a:bodyPr>
          <a:p>
            <a:pPr lvl="0" defTabSz="0" eaLnBrk="1" fontAlgn="ctr" hangingPunct="1"/>
            <a:r>
              <a:rPr lang="zh-CN" altLang="en-US" sz="20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（限</a:t>
            </a:r>
            <a:r>
              <a:rPr lang="en-US" altLang="zh-CN" sz="20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</a:t>
            </a:r>
            <a:r>
              <a:rPr lang="zh-CN" altLang="en-US" sz="20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字以内）</a:t>
            </a:r>
            <a:endParaRPr lang="zh-CN" altLang="en-US" sz="2000" b="1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571604" y="1928802"/>
            <a:ext cx="4572000" cy="400110"/>
          </a:xfrm>
          <a:prstGeom prst="rect">
            <a:avLst/>
          </a:prstGeom>
        </p:spPr>
        <p:txBody>
          <a:bodyPr>
            <a:spAutoFit/>
          </a:bodyPr>
          <a:p>
            <a:pPr lvl="0" defTabSz="0" eaLnBrk="1" fontAlgn="ctr" hangingPunct="1"/>
            <a:r>
              <a:rPr lang="zh-CN" altLang="en-US" sz="20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（限</a:t>
            </a:r>
            <a:r>
              <a:rPr lang="en-US" altLang="zh-CN" sz="20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</a:t>
            </a:r>
            <a:r>
              <a:rPr lang="zh-CN" altLang="en-US" sz="20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字以内）</a:t>
            </a:r>
            <a:endParaRPr lang="zh-CN" altLang="en-US" sz="2000" b="1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1015</Words>
  <Application>WPS 演示</Application>
  <PresentationFormat>宽屏</PresentationFormat>
  <Paragraphs>336</Paragraphs>
  <Slides>20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1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Administrator</dc:creator>
  <cp:lastModifiedBy>Administrator</cp:lastModifiedBy>
  <cp:revision>5</cp:revision>
  <dcterms:created xsi:type="dcterms:W3CDTF">2015-05-05T08:02:00Z</dcterms:created>
  <dcterms:modified xsi:type="dcterms:W3CDTF">2016-08-05T13:15:09Z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2052-10.1.0.5740</vt:lpwstr>
  </property>
</Properties>
</file>