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065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增资扩股与持股载体</a:t>
            </a:r>
            <a:endParaRPr lang="zh-CN" altLang="en-US" sz="6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1471625"/>
            <a:ext cx="8569325" cy="3671887"/>
          </a:xfrm>
          <a:ln w="76200"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一、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个人名义运用购股资金直接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获得购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入股权</a:t>
            </a:r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优点：个人收益直接；</a:t>
            </a:r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缺点：人数限制；不易集中管理。</a:t>
            </a:r>
            <a:endParaRPr lang="zh-CN" altLang="en-US" sz="2000" b="1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 sz="2000" b="0" dirty="0" smtClean="0">
                <a:latin typeface="楷体_GB2312" pitchFamily="49" charset="-122"/>
                <a:ea typeface="楷体_GB2312" pitchFamily="49" charset="-122"/>
              </a:rPr>
              <a:t>       </a:t>
            </a:r>
          </a:p>
          <a:p>
            <a:pPr>
              <a:buFontTx/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二、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自然人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信托持股（代持人）</a:t>
            </a:r>
            <a:endParaRPr lang="zh-CN" altLang="en-US" sz="20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优点：解决人数问题；</a:t>
            </a:r>
          </a:p>
          <a:p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缺点：道德风险；未来上市披露风险；受托人选择有难点。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5888"/>
            <a:ext cx="8642350" cy="854075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自然人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直接持股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8613" y="1125538"/>
            <a:ext cx="8564562" cy="4691062"/>
          </a:xfrm>
          <a:ln w="76200"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    指激励对象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委托信托机构持有股权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，并在达成计划设定的条件后将股权作相应处理。</a:t>
            </a:r>
          </a:p>
          <a:p>
            <a:endParaRPr lang="zh-CN" altLang="en-US" sz="2000" dirty="0" smtClean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优点：引入第三方便于统一管理；</a:t>
            </a:r>
          </a:p>
          <a:p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缺点：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、上市时有障碍（上市后可行）</a:t>
            </a:r>
          </a:p>
          <a:p>
            <a:pPr>
              <a:buFontTx/>
              <a:buNone/>
            </a:pP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         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、公司需要支付信托机构一定托管费用或收益分成；还需要符合法规规定，比如单个信托计划的自然人人数不得超过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50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人，个人投资金额不少于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100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万或能提供必要的财产或收入证明。</a:t>
            </a: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2" y="285728"/>
            <a:ext cx="8318529" cy="690545"/>
          </a:xfrm>
          <a:solidFill>
            <a:srgbClr val="FFFF00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信托</a:t>
            </a: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持股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46079" y="1196976"/>
            <a:ext cx="8712201" cy="5375296"/>
          </a:xfrm>
          <a:ln w="76200"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105000"/>
              </a:lnSpc>
              <a:buFontTx/>
              <a:buNone/>
            </a:pPr>
            <a:r>
              <a:rPr lang="zh-CN" altLang="en-US" sz="2000" b="0" dirty="0" smtClean="0"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指激励对象共同成立新公司，通过该公司间接持有公司股权。新设公司没有实际业务，以</a:t>
            </a:r>
            <a:r>
              <a:rPr lang="zh-CN" altLang="en-US" sz="2000" b="1" dirty="0" smtClean="0">
                <a:latin typeface="Arial" charset="0"/>
                <a:ea typeface="楷体_GB2312" pitchFamily="49" charset="-122"/>
              </a:rPr>
              <a:t>“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空转</a:t>
            </a:r>
            <a:r>
              <a:rPr lang="zh-CN" altLang="en-US" sz="2000" b="1" dirty="0" smtClean="0">
                <a:latin typeface="Arial" charset="0"/>
                <a:ea typeface="楷体_GB2312" pitchFamily="49" charset="-122"/>
              </a:rPr>
              <a:t>”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形式运营，会产生一定维护成本，但不会太大。</a:t>
            </a:r>
          </a:p>
          <a:p>
            <a:pPr>
              <a:lnSpc>
                <a:spcPct val="105000"/>
              </a:lnSpc>
              <a:buFontTx/>
              <a:buNone/>
            </a:pPr>
            <a:r>
              <a:rPr lang="en-US" altLang="zh-CN" sz="1600" b="0" dirty="0" smtClean="0">
                <a:latin typeface="Arial" charset="0"/>
                <a:ea typeface="楷体_GB2312" pitchFamily="49" charset="-122"/>
              </a:rPr>
              <a:t>     </a:t>
            </a:r>
            <a:endParaRPr lang="zh-CN" altLang="en-US" sz="1600" dirty="0" smtClean="0">
              <a:latin typeface="Arial" charset="0"/>
              <a:ea typeface="楷体_GB2312" pitchFamily="49" charset="-122"/>
            </a:endParaRPr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4"/>
            <a:ext cx="9144000" cy="950913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壳</a:t>
            </a: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公司</a:t>
            </a:r>
          </a:p>
        </p:txBody>
      </p:sp>
      <p:sp>
        <p:nvSpPr>
          <p:cNvPr id="77828" name="矩形 3"/>
          <p:cNvSpPr>
            <a:spLocks noChangeArrowheads="1"/>
          </p:cNvSpPr>
          <p:nvPr/>
        </p:nvSpPr>
        <p:spPr bwMode="auto">
          <a:xfrm>
            <a:off x="3554413" y="4083050"/>
            <a:ext cx="1500187" cy="5715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CN" altLang="en-US" sz="1600"/>
              <a:t>持股壳公司</a:t>
            </a:r>
          </a:p>
        </p:txBody>
      </p:sp>
      <p:sp>
        <p:nvSpPr>
          <p:cNvPr id="77829" name="矩形 4"/>
          <p:cNvSpPr>
            <a:spLocks noChangeArrowheads="1"/>
          </p:cNvSpPr>
          <p:nvPr/>
        </p:nvSpPr>
        <p:spPr bwMode="auto">
          <a:xfrm>
            <a:off x="5911850" y="4027488"/>
            <a:ext cx="1500188" cy="5715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CN" altLang="en-US" sz="1600"/>
              <a:t>大股东</a:t>
            </a:r>
          </a:p>
        </p:txBody>
      </p:sp>
      <p:cxnSp>
        <p:nvCxnSpPr>
          <p:cNvPr id="77830" name="直接连接符 21"/>
          <p:cNvCxnSpPr>
            <a:cxnSpLocks noChangeShapeType="1"/>
          </p:cNvCxnSpPr>
          <p:nvPr/>
        </p:nvCxnSpPr>
        <p:spPr bwMode="auto">
          <a:xfrm rot="5400000">
            <a:off x="4053681" y="4869657"/>
            <a:ext cx="428625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31" name="直接连接符 21"/>
          <p:cNvCxnSpPr>
            <a:cxnSpLocks noChangeShapeType="1"/>
          </p:cNvCxnSpPr>
          <p:nvPr/>
        </p:nvCxnSpPr>
        <p:spPr bwMode="auto">
          <a:xfrm rot="5400000">
            <a:off x="6484144" y="4872832"/>
            <a:ext cx="42862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32" name="直接连接符 7"/>
          <p:cNvCxnSpPr>
            <a:cxnSpLocks noChangeShapeType="1"/>
          </p:cNvCxnSpPr>
          <p:nvPr/>
        </p:nvCxnSpPr>
        <p:spPr bwMode="auto">
          <a:xfrm>
            <a:off x="4268788" y="5083175"/>
            <a:ext cx="24288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33" name="直接箭头连接符 8"/>
          <p:cNvCxnSpPr>
            <a:cxnSpLocks noChangeShapeType="1"/>
          </p:cNvCxnSpPr>
          <p:nvPr/>
        </p:nvCxnSpPr>
        <p:spPr bwMode="auto">
          <a:xfrm rot="5400000">
            <a:off x="5019675" y="5548313"/>
            <a:ext cx="928687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7834" name="矩形 9"/>
          <p:cNvSpPr>
            <a:spLocks noChangeArrowheads="1"/>
          </p:cNvSpPr>
          <p:nvPr/>
        </p:nvSpPr>
        <p:spPr bwMode="auto">
          <a:xfrm>
            <a:off x="5054600" y="5514975"/>
            <a:ext cx="857250" cy="5715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CN" sz="1600"/>
              <a:t>A</a:t>
            </a:r>
            <a:r>
              <a:rPr lang="zh-CN" altLang="en-US" sz="1600"/>
              <a:t>公司</a:t>
            </a:r>
          </a:p>
        </p:txBody>
      </p:sp>
      <p:sp>
        <p:nvSpPr>
          <p:cNvPr id="77835" name="TextBox 10"/>
          <p:cNvSpPr txBox="1">
            <a:spLocks noChangeArrowheads="1"/>
          </p:cNvSpPr>
          <p:nvPr/>
        </p:nvSpPr>
        <p:spPr bwMode="auto">
          <a:xfrm>
            <a:off x="4340225" y="4654550"/>
            <a:ext cx="785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/>
              <a:t>20%</a:t>
            </a:r>
            <a:endParaRPr lang="zh-CN" altLang="en-US" sz="1600"/>
          </a:p>
        </p:txBody>
      </p:sp>
      <p:sp>
        <p:nvSpPr>
          <p:cNvPr id="77836" name="TextBox 11"/>
          <p:cNvSpPr txBox="1">
            <a:spLocks noChangeArrowheads="1"/>
          </p:cNvSpPr>
          <p:nvPr/>
        </p:nvSpPr>
        <p:spPr bwMode="auto">
          <a:xfrm>
            <a:off x="5827713" y="4651375"/>
            <a:ext cx="785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/>
              <a:t>80%</a:t>
            </a:r>
            <a:endParaRPr lang="zh-CN" altLang="en-US" sz="1600"/>
          </a:p>
        </p:txBody>
      </p:sp>
      <p:sp>
        <p:nvSpPr>
          <p:cNvPr id="77837" name="矩形 12"/>
          <p:cNvSpPr>
            <a:spLocks noChangeArrowheads="1"/>
          </p:cNvSpPr>
          <p:nvPr/>
        </p:nvSpPr>
        <p:spPr bwMode="auto">
          <a:xfrm>
            <a:off x="2411413" y="2881313"/>
            <a:ext cx="1143000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CN" altLang="en-US" sz="1600"/>
              <a:t>大股东</a:t>
            </a:r>
          </a:p>
        </p:txBody>
      </p:sp>
      <p:sp>
        <p:nvSpPr>
          <p:cNvPr id="77838" name="矩形 22"/>
          <p:cNvSpPr>
            <a:spLocks noChangeArrowheads="1"/>
          </p:cNvSpPr>
          <p:nvPr/>
        </p:nvSpPr>
        <p:spPr bwMode="auto">
          <a:xfrm>
            <a:off x="4840288" y="2881313"/>
            <a:ext cx="1143000" cy="4286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CN" altLang="en-US" sz="1600"/>
              <a:t>管理层</a:t>
            </a:r>
          </a:p>
        </p:txBody>
      </p:sp>
      <p:cxnSp>
        <p:nvCxnSpPr>
          <p:cNvPr id="77839" name="直接连接符 21"/>
          <p:cNvCxnSpPr>
            <a:cxnSpLocks noChangeShapeType="1"/>
          </p:cNvCxnSpPr>
          <p:nvPr/>
        </p:nvCxnSpPr>
        <p:spPr bwMode="auto">
          <a:xfrm rot="5400000">
            <a:off x="2766219" y="3523457"/>
            <a:ext cx="42862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40" name="直接连接符 21"/>
          <p:cNvCxnSpPr>
            <a:cxnSpLocks noChangeShapeType="1"/>
          </p:cNvCxnSpPr>
          <p:nvPr/>
        </p:nvCxnSpPr>
        <p:spPr bwMode="auto">
          <a:xfrm rot="5400000">
            <a:off x="5196681" y="3523457"/>
            <a:ext cx="428625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41" name="直接连接符 25"/>
          <p:cNvCxnSpPr>
            <a:cxnSpLocks noChangeShapeType="1"/>
          </p:cNvCxnSpPr>
          <p:nvPr/>
        </p:nvCxnSpPr>
        <p:spPr bwMode="auto">
          <a:xfrm>
            <a:off x="2981325" y="3736975"/>
            <a:ext cx="24288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7842" name="直接箭头连接符 27"/>
          <p:cNvCxnSpPr>
            <a:cxnSpLocks noChangeShapeType="1"/>
          </p:cNvCxnSpPr>
          <p:nvPr/>
        </p:nvCxnSpPr>
        <p:spPr bwMode="auto">
          <a:xfrm rot="5400000">
            <a:off x="4017169" y="3917157"/>
            <a:ext cx="35877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7843" name="TextBox 28"/>
          <p:cNvSpPr txBox="1">
            <a:spLocks noChangeArrowheads="1"/>
          </p:cNvSpPr>
          <p:nvPr/>
        </p:nvSpPr>
        <p:spPr bwMode="auto">
          <a:xfrm>
            <a:off x="3054350" y="3309938"/>
            <a:ext cx="785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/>
              <a:t>60%</a:t>
            </a:r>
            <a:endParaRPr lang="zh-CN" altLang="en-US" sz="1600"/>
          </a:p>
        </p:txBody>
      </p:sp>
      <p:sp>
        <p:nvSpPr>
          <p:cNvPr id="77844" name="TextBox 29"/>
          <p:cNvSpPr txBox="1">
            <a:spLocks noChangeArrowheads="1"/>
          </p:cNvSpPr>
          <p:nvPr/>
        </p:nvSpPr>
        <p:spPr bwMode="auto">
          <a:xfrm>
            <a:off x="4697413" y="3309938"/>
            <a:ext cx="785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/>
              <a:t>40%</a:t>
            </a:r>
            <a:endParaRPr lang="zh-CN" altLang="en-US" sz="1600"/>
          </a:p>
        </p:txBody>
      </p:sp>
      <p:sp>
        <p:nvSpPr>
          <p:cNvPr id="21" name="空心弧 20"/>
          <p:cNvSpPr/>
          <p:nvPr/>
        </p:nvSpPr>
        <p:spPr bwMode="auto">
          <a:xfrm>
            <a:off x="2911475" y="2452688"/>
            <a:ext cx="2500313" cy="714375"/>
          </a:xfrm>
          <a:prstGeom prst="blockArc">
            <a:avLst>
              <a:gd name="adj1" fmla="val 10708301"/>
              <a:gd name="adj2" fmla="val 0"/>
              <a:gd name="adj3" fmla="val 25000"/>
            </a:avLst>
          </a:prstGeom>
          <a:gradFill>
            <a:gsLst>
              <a:gs pos="0">
                <a:srgbClr val="000099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77846" name="TextBox 24"/>
          <p:cNvSpPr txBox="1">
            <a:spLocks noChangeArrowheads="1"/>
          </p:cNvSpPr>
          <p:nvPr/>
        </p:nvSpPr>
        <p:spPr bwMode="auto">
          <a:xfrm>
            <a:off x="3768725" y="2420938"/>
            <a:ext cx="428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</a:rPr>
              <a:t>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71546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壳公司的主要形式</a:t>
            </a:r>
          </a:p>
        </p:txBody>
      </p:sp>
      <p:sp>
        <p:nvSpPr>
          <p:cNvPr id="78851" name="Rectangle 2"/>
          <p:cNvSpPr txBox="1">
            <a:spLocks noChangeArrowheads="1"/>
          </p:cNvSpPr>
          <p:nvPr/>
        </p:nvSpPr>
        <p:spPr bwMode="auto">
          <a:xfrm>
            <a:off x="323850" y="1238267"/>
            <a:ext cx="8497888" cy="5119691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</a:pPr>
            <a:endParaRPr lang="zh-CN" altLang="en-US" sz="2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1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、新设有限责任公司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优点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：便于统一管理；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缺点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：有限责任公司受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50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上限制约；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双重征税：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公司投资收益需要交纳企业所得税，个人获得公司派发的分红收益需要交纳个人所得税。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2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、新设股份有限公司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优点：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便于统一管理；人数上限较有限责任公司宽松；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缺点：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受发起人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200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人上限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制约，若向特定对象发行证券累计超过</a:t>
            </a:r>
            <a:r>
              <a:rPr lang="en-US" altLang="zh-CN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200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人则为公开发行，在相关管理办法出台前证监会暂不受理非上市公开发行股票的申请；双重征税；注册资本最低额较高。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</a:pP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3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、新设有限合伙公司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优点：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便于统一管理；无需交纳企业所得税，企业所得由合伙人分别交纳所得税</a:t>
            </a:r>
          </a:p>
          <a:p>
            <a:pPr marL="342900" indent="-342900" defTabSz="330200" eaLnBrk="0" hangingPunct="0">
              <a:lnSpc>
                <a:spcPct val="105000"/>
              </a:lnSpc>
              <a:buClr>
                <a:schemeClr val="tx1"/>
              </a:buClr>
              <a:buFontTx/>
              <a:buChar char="•"/>
            </a:pPr>
            <a:r>
              <a:rPr lang="zh-CN" altLang="en-US" sz="20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缺点</a:t>
            </a: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至少需要推举一名普通合伙人，承担无限连带责任；有限合伙公司受</a:t>
            </a:r>
            <a:r>
              <a:rPr lang="en-US" altLang="zh-CN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50</a:t>
            </a:r>
            <a:r>
              <a:rPr lang="zh-CN" altLang="en-US" sz="20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人上限制约。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4"/>
            <a:ext cx="9144000" cy="1404938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   </a:t>
            </a:r>
            <a:r>
              <a:rPr lang="zh-CN" altLang="en-US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专题</a:t>
            </a:r>
            <a:r>
              <a:rPr lang="en-US" altLang="zh-CN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1</a:t>
            </a:r>
            <a:r>
              <a:rPr lang="zh-CN" altLang="en-US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：</a:t>
            </a:r>
            <a:r>
              <a:rPr lang="zh-CN" alt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增</a:t>
            </a:r>
            <a:r>
              <a:rPr lang="zh-CN" alt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资扩股</a:t>
            </a:r>
          </a:p>
        </p:txBody>
      </p:sp>
      <p:sp>
        <p:nvSpPr>
          <p:cNvPr id="66563" name="Rectangle 16"/>
          <p:cNvSpPr>
            <a:spLocks noGrp="1" noChangeArrowheads="1"/>
          </p:cNvSpPr>
          <p:nvPr>
            <p:ph type="body" idx="4294967295"/>
          </p:nvPr>
        </p:nvSpPr>
        <p:spPr>
          <a:xfrm>
            <a:off x="217517" y="3419475"/>
            <a:ext cx="8569325" cy="129540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管理层在当前时点以一定价格参与标的公司增资扩股行为。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 idx="4294967295"/>
          </p:nvPr>
        </p:nvSpPr>
        <p:spPr>
          <a:xfrm>
            <a:off x="0" y="-24"/>
            <a:ext cx="9144000" cy="133825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增资扩股举例</a:t>
            </a: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1071563" y="2273300"/>
            <a:ext cx="7215187" cy="2513013"/>
            <a:chOff x="1071538" y="2273292"/>
            <a:chExt cx="7215238" cy="2513030"/>
          </a:xfrm>
        </p:grpSpPr>
        <p:sp>
          <p:nvSpPr>
            <p:cNvPr id="67588" name="矩形 3"/>
            <p:cNvSpPr>
              <a:spLocks noChangeArrowheads="1"/>
            </p:cNvSpPr>
            <p:nvPr/>
          </p:nvSpPr>
          <p:spPr bwMode="auto">
            <a:xfrm>
              <a:off x="1071538" y="2428868"/>
              <a:ext cx="1500198" cy="571504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dirty="0"/>
                <a:t>自然人甲</a:t>
              </a:r>
            </a:p>
          </p:txBody>
        </p:sp>
        <p:sp>
          <p:nvSpPr>
            <p:cNvPr id="67589" name="矩形 4"/>
            <p:cNvSpPr>
              <a:spLocks noChangeArrowheads="1"/>
            </p:cNvSpPr>
            <p:nvPr/>
          </p:nvSpPr>
          <p:spPr bwMode="auto">
            <a:xfrm>
              <a:off x="1428728" y="4092580"/>
              <a:ext cx="857256" cy="571504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altLang="zh-CN" dirty="0"/>
                <a:t>A</a:t>
              </a:r>
              <a:r>
                <a:rPr lang="zh-CN" altLang="en-US" dirty="0"/>
                <a:t>公司</a:t>
              </a:r>
            </a:p>
          </p:txBody>
        </p:sp>
        <p:cxnSp>
          <p:nvCxnSpPr>
            <p:cNvPr id="67590" name="直接箭头连接符 5"/>
            <p:cNvCxnSpPr>
              <a:cxnSpLocks noChangeShapeType="1"/>
            </p:cNvCxnSpPr>
            <p:nvPr/>
          </p:nvCxnSpPr>
          <p:spPr bwMode="auto">
            <a:xfrm rot="5400000">
              <a:off x="1321571" y="3536157"/>
              <a:ext cx="107157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67591" name="TextBox 6"/>
            <p:cNvSpPr txBox="1">
              <a:spLocks noChangeArrowheads="1"/>
            </p:cNvSpPr>
            <p:nvPr/>
          </p:nvSpPr>
          <p:spPr bwMode="auto">
            <a:xfrm>
              <a:off x="1928794" y="3344862"/>
              <a:ext cx="857256" cy="366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/>
                <a:t>100%</a:t>
              </a:r>
              <a:endParaRPr lang="zh-CN" altLang="en-US"/>
            </a:p>
          </p:txBody>
        </p:sp>
        <p:sp>
          <p:nvSpPr>
            <p:cNvPr id="67592" name="右箭头 7"/>
            <p:cNvSpPr>
              <a:spLocks noChangeArrowheads="1"/>
            </p:cNvSpPr>
            <p:nvPr/>
          </p:nvSpPr>
          <p:spPr bwMode="auto">
            <a:xfrm>
              <a:off x="3428992" y="3071810"/>
              <a:ext cx="1214446" cy="642942"/>
            </a:xfrm>
            <a:prstGeom prst="rightArrow">
              <a:avLst>
                <a:gd name="adj1" fmla="val 50000"/>
                <a:gd name="adj2" fmla="val 50003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3" name="组合 35"/>
            <p:cNvGrpSpPr>
              <a:grpSpLocks/>
            </p:cNvGrpSpPr>
            <p:nvPr/>
          </p:nvGrpSpPr>
          <p:grpSpPr bwMode="auto">
            <a:xfrm>
              <a:off x="4429124" y="2273292"/>
              <a:ext cx="3857652" cy="2513030"/>
              <a:chOff x="4429124" y="2071678"/>
              <a:chExt cx="3857652" cy="2513030"/>
            </a:xfrm>
          </p:grpSpPr>
          <p:sp>
            <p:nvSpPr>
              <p:cNvPr id="67594" name="矩形 9"/>
              <p:cNvSpPr>
                <a:spLocks noChangeArrowheads="1"/>
              </p:cNvSpPr>
              <p:nvPr/>
            </p:nvSpPr>
            <p:spPr bwMode="auto">
              <a:xfrm>
                <a:off x="4429124" y="2071678"/>
                <a:ext cx="1500198" cy="571504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/>
                <a:r>
                  <a:rPr lang="zh-CN" altLang="en-US" dirty="0"/>
                  <a:t>自然人甲</a:t>
                </a:r>
              </a:p>
            </p:txBody>
          </p:sp>
          <p:sp>
            <p:nvSpPr>
              <p:cNvPr id="67595" name="矩形 10"/>
              <p:cNvSpPr>
                <a:spLocks noChangeArrowheads="1"/>
              </p:cNvSpPr>
              <p:nvPr/>
            </p:nvSpPr>
            <p:spPr bwMode="auto">
              <a:xfrm>
                <a:off x="6786578" y="2071678"/>
                <a:ext cx="1500198" cy="571504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/>
                <a:r>
                  <a:rPr lang="zh-CN" altLang="en-US" dirty="0"/>
                  <a:t>自然人乙</a:t>
                </a:r>
              </a:p>
            </p:txBody>
          </p:sp>
          <p:cxnSp>
            <p:nvCxnSpPr>
              <p:cNvPr id="67596" name="直接连接符 21"/>
              <p:cNvCxnSpPr>
                <a:cxnSpLocks noChangeShapeType="1"/>
              </p:cNvCxnSpPr>
              <p:nvPr/>
            </p:nvCxnSpPr>
            <p:spPr bwMode="auto">
              <a:xfrm rot="5400000">
                <a:off x="4929190" y="2857496"/>
                <a:ext cx="428628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7597" name="直接连接符 21"/>
              <p:cNvCxnSpPr>
                <a:cxnSpLocks noChangeShapeType="1"/>
              </p:cNvCxnSpPr>
              <p:nvPr/>
            </p:nvCxnSpPr>
            <p:spPr bwMode="auto">
              <a:xfrm rot="5400000">
                <a:off x="7358876" y="2861464"/>
                <a:ext cx="428628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7598" name="直接连接符 13"/>
              <p:cNvCxnSpPr>
                <a:cxnSpLocks noChangeShapeType="1"/>
              </p:cNvCxnSpPr>
              <p:nvPr/>
            </p:nvCxnSpPr>
            <p:spPr bwMode="auto">
              <a:xfrm>
                <a:off x="5143504" y="3071810"/>
                <a:ext cx="2428892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7599" name="直接箭头连接符 14"/>
              <p:cNvCxnSpPr>
                <a:cxnSpLocks noChangeShapeType="1"/>
              </p:cNvCxnSpPr>
              <p:nvPr/>
            </p:nvCxnSpPr>
            <p:spPr bwMode="auto">
              <a:xfrm rot="5400000">
                <a:off x="5893603" y="3536157"/>
                <a:ext cx="92869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67600" name="矩形 15"/>
              <p:cNvSpPr>
                <a:spLocks noChangeArrowheads="1"/>
              </p:cNvSpPr>
              <p:nvPr/>
            </p:nvSpPr>
            <p:spPr bwMode="auto">
              <a:xfrm>
                <a:off x="5929322" y="4013204"/>
                <a:ext cx="1000132" cy="571504"/>
              </a:xfrm>
              <a:prstGeom prst="rect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altLang="zh-CN" dirty="0"/>
                  <a:t>A</a:t>
                </a:r>
                <a:r>
                  <a:rPr lang="zh-CN" altLang="en-US" dirty="0"/>
                  <a:t>公司</a:t>
                </a:r>
                <a:r>
                  <a:rPr lang="en-US" altLang="zh-CN" dirty="0"/>
                  <a:t>+</a:t>
                </a:r>
                <a:endParaRPr lang="zh-CN" altLang="en-US" dirty="0"/>
              </a:p>
            </p:txBody>
          </p:sp>
          <p:sp>
            <p:nvSpPr>
              <p:cNvPr id="67601" name="TextBox 16"/>
              <p:cNvSpPr txBox="1">
                <a:spLocks noChangeArrowheads="1"/>
              </p:cNvSpPr>
              <p:nvPr/>
            </p:nvSpPr>
            <p:spPr bwMode="auto">
              <a:xfrm>
                <a:off x="5214942" y="2643182"/>
                <a:ext cx="785818" cy="366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/>
                  <a:t>90%</a:t>
                </a:r>
                <a:endParaRPr lang="zh-CN" altLang="en-US"/>
              </a:p>
            </p:txBody>
          </p:sp>
          <p:sp>
            <p:nvSpPr>
              <p:cNvPr id="67602" name="TextBox 17"/>
              <p:cNvSpPr txBox="1">
                <a:spLocks noChangeArrowheads="1"/>
              </p:cNvSpPr>
              <p:nvPr/>
            </p:nvSpPr>
            <p:spPr bwMode="auto">
              <a:xfrm>
                <a:off x="6715140" y="2643182"/>
                <a:ext cx="785818" cy="366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/>
                  <a:t>10%</a:t>
                </a:r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4"/>
            <a:ext cx="9144000" cy="1227124"/>
          </a:xfrm>
          <a:solidFill>
            <a:srgbClr val="FFFF00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存量转让与增资扩股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84379"/>
            <a:ext cx="8229600" cy="2087563"/>
          </a:xfrm>
          <a:ln w="76200">
            <a:solidFill>
              <a:srgbClr val="FF0000"/>
            </a:solidFill>
          </a:ln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存量转让：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原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股东股权稀释</a:t>
            </a:r>
          </a:p>
          <a:p>
            <a:r>
              <a:rPr lang="zh-CN" altLang="en-US" b="1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增资扩股：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企业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发展对现金的需要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46176" y="142852"/>
            <a:ext cx="7340600" cy="833421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探路者</a:t>
            </a:r>
          </a:p>
        </p:txBody>
      </p:sp>
      <p:pic>
        <p:nvPicPr>
          <p:cNvPr id="696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871378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946176" y="142852"/>
            <a:ext cx="7340600" cy="83342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案例一：探路者股权变化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57188" y="1243013"/>
            <a:ext cx="4976812" cy="1828800"/>
            <a:chOff x="1293" y="2352"/>
            <a:chExt cx="3135" cy="1152"/>
          </a:xfrm>
        </p:grpSpPr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1392" y="2352"/>
              <a:ext cx="912" cy="240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盛总</a:t>
              </a: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447" y="2352"/>
              <a:ext cx="861" cy="240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zh-CN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王总</a:t>
              </a: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424" y="3264"/>
              <a:ext cx="912" cy="240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zh-CN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探路者</a:t>
              </a:r>
            </a:p>
          </p:txBody>
        </p:sp>
        <p:sp>
          <p:nvSpPr>
            <p:cNvPr id="70681" name="Line 10"/>
            <p:cNvSpPr>
              <a:spLocks noChangeShapeType="1"/>
            </p:cNvSpPr>
            <p:nvPr/>
          </p:nvSpPr>
          <p:spPr bwMode="auto">
            <a:xfrm>
              <a:off x="3903" y="2646"/>
              <a:ext cx="0" cy="3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tIns="0" anchor="ctr"/>
            <a:lstStyle/>
            <a:p>
              <a:endParaRPr lang="zh-CN" altLang="en-US"/>
            </a:p>
          </p:txBody>
        </p:sp>
        <p:sp>
          <p:nvSpPr>
            <p:cNvPr id="70682" name="Line 11"/>
            <p:cNvSpPr>
              <a:spLocks noChangeShapeType="1"/>
            </p:cNvSpPr>
            <p:nvPr/>
          </p:nvSpPr>
          <p:spPr bwMode="auto">
            <a:xfrm>
              <a:off x="1824" y="2640"/>
              <a:ext cx="0" cy="3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tIns="0" anchor="ctr"/>
            <a:lstStyle/>
            <a:p>
              <a:endParaRPr lang="zh-CN" altLang="en-US"/>
            </a:p>
          </p:txBody>
        </p:sp>
        <p:sp>
          <p:nvSpPr>
            <p:cNvPr id="70683" name="Text Box 12"/>
            <p:cNvSpPr txBox="1">
              <a:spLocks noChangeArrowheads="1"/>
            </p:cNvSpPr>
            <p:nvPr/>
          </p:nvSpPr>
          <p:spPr bwMode="auto">
            <a:xfrm>
              <a:off x="1293" y="2705"/>
              <a:ext cx="480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1600"/>
                <a:t>70%</a:t>
              </a:r>
            </a:p>
            <a:p>
              <a:pPr algn="ctr">
                <a:spcBef>
                  <a:spcPct val="50000"/>
                </a:spcBef>
              </a:pPr>
              <a:r>
                <a:rPr kumimoji="1" lang="en-US" altLang="zh-CN" sz="1600"/>
                <a:t>35</a:t>
              </a:r>
              <a:r>
                <a:rPr kumimoji="1" lang="zh-CN" altLang="en-US" sz="1600"/>
                <a:t>万</a:t>
              </a:r>
              <a:endParaRPr kumimoji="1" lang="en-US" altLang="zh-CN" sz="1600"/>
            </a:p>
          </p:txBody>
        </p:sp>
        <p:sp>
          <p:nvSpPr>
            <p:cNvPr id="70684" name="Text Box 13"/>
            <p:cNvSpPr txBox="1">
              <a:spLocks noChangeArrowheads="1"/>
            </p:cNvSpPr>
            <p:nvPr/>
          </p:nvSpPr>
          <p:spPr bwMode="auto">
            <a:xfrm>
              <a:off x="3993" y="2668"/>
              <a:ext cx="435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1600"/>
                <a:t>30%</a:t>
              </a:r>
            </a:p>
            <a:p>
              <a:pPr algn="ctr">
                <a:spcBef>
                  <a:spcPct val="50000"/>
                </a:spcBef>
              </a:pPr>
              <a:r>
                <a:rPr kumimoji="1" lang="en-US" altLang="zh-CN" sz="1600"/>
                <a:t>15</a:t>
              </a:r>
              <a:r>
                <a:rPr kumimoji="1" lang="zh-CN" altLang="en-US" sz="1600"/>
                <a:t>万</a:t>
              </a:r>
              <a:endParaRPr kumimoji="1" lang="en-US" altLang="zh-CN" sz="1600"/>
            </a:p>
          </p:txBody>
        </p:sp>
        <p:sp>
          <p:nvSpPr>
            <p:cNvPr id="70685" name="Line 14"/>
            <p:cNvSpPr>
              <a:spLocks noChangeShapeType="1"/>
            </p:cNvSpPr>
            <p:nvPr/>
          </p:nvSpPr>
          <p:spPr bwMode="auto">
            <a:xfrm>
              <a:off x="2880" y="2976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 wrap="none" tIns="0" anchor="ctr"/>
            <a:lstStyle/>
            <a:p>
              <a:endParaRPr lang="zh-CN" altLang="en-US"/>
            </a:p>
          </p:txBody>
        </p:sp>
      </p:grpSp>
      <p:cxnSp>
        <p:nvCxnSpPr>
          <p:cNvPr id="70660" name="直接连接符 20"/>
          <p:cNvCxnSpPr>
            <a:cxnSpLocks noChangeShapeType="1"/>
            <a:stCxn id="70682" idx="1"/>
            <a:endCxn id="70681" idx="1"/>
          </p:cNvCxnSpPr>
          <p:nvPr/>
        </p:nvCxnSpPr>
        <p:spPr bwMode="auto">
          <a:xfrm rot="16200000" flipH="1">
            <a:off x="2845594" y="588169"/>
            <a:ext cx="9525" cy="33004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0661" name="椭圆形标注 21"/>
          <p:cNvSpPr>
            <a:spLocks noChangeArrowheads="1"/>
          </p:cNvSpPr>
          <p:nvPr/>
        </p:nvSpPr>
        <p:spPr bwMode="auto">
          <a:xfrm>
            <a:off x="5724525" y="1844675"/>
            <a:ext cx="2571750" cy="785813"/>
          </a:xfrm>
          <a:prstGeom prst="wedgeEllipseCallout">
            <a:avLst>
              <a:gd name="adj1" fmla="val -70185"/>
              <a:gd name="adj2" fmla="val -42120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zh-CN">
                <a:solidFill>
                  <a:schemeClr val="bg1"/>
                </a:solidFill>
              </a:rPr>
              <a:t>1999</a:t>
            </a:r>
            <a:r>
              <a:rPr lang="zh-CN" altLang="en-US">
                <a:solidFill>
                  <a:schemeClr val="bg1"/>
                </a:solidFill>
              </a:rPr>
              <a:t>年</a:t>
            </a:r>
            <a:r>
              <a:rPr lang="en-US" altLang="zh-CN">
                <a:solidFill>
                  <a:schemeClr val="bg1"/>
                </a:solidFill>
              </a:rPr>
              <a:t>1</a:t>
            </a:r>
            <a:r>
              <a:rPr lang="zh-CN" altLang="en-US">
                <a:solidFill>
                  <a:schemeClr val="bg1"/>
                </a:solidFill>
              </a:rPr>
              <a:t>月</a:t>
            </a:r>
            <a:r>
              <a:rPr lang="en-US" altLang="zh-CN">
                <a:solidFill>
                  <a:schemeClr val="bg1"/>
                </a:solidFill>
              </a:rPr>
              <a:t>11</a:t>
            </a:r>
            <a:r>
              <a:rPr lang="zh-CN" altLang="en-US">
                <a:solidFill>
                  <a:schemeClr val="bg1"/>
                </a:solidFill>
              </a:rPr>
              <a:t>日</a:t>
            </a:r>
            <a:endParaRPr lang="en-US" altLang="zh-CN">
              <a:solidFill>
                <a:schemeClr val="bg1"/>
              </a:solidFill>
            </a:endParaRPr>
          </a:p>
          <a:p>
            <a:pPr eaLnBrk="0" hangingPunct="0"/>
            <a:r>
              <a:rPr lang="zh-CN" altLang="en-US">
                <a:solidFill>
                  <a:schemeClr val="bg1"/>
                </a:solidFill>
              </a:rPr>
              <a:t>注册资本：</a:t>
            </a:r>
            <a:r>
              <a:rPr lang="en-US" altLang="zh-CN">
                <a:solidFill>
                  <a:schemeClr val="bg1"/>
                </a:solidFill>
              </a:rPr>
              <a:t>50</a:t>
            </a:r>
            <a:r>
              <a:rPr lang="zh-CN" altLang="en-US">
                <a:solidFill>
                  <a:schemeClr val="bg1"/>
                </a:solidFill>
              </a:rPr>
              <a:t>万</a:t>
            </a:r>
          </a:p>
        </p:txBody>
      </p:sp>
      <p:sp>
        <p:nvSpPr>
          <p:cNvPr id="70662" name="下箭头 22"/>
          <p:cNvSpPr>
            <a:spLocks noChangeArrowheads="1"/>
          </p:cNvSpPr>
          <p:nvPr/>
        </p:nvSpPr>
        <p:spPr bwMode="auto">
          <a:xfrm>
            <a:off x="2571750" y="3357563"/>
            <a:ext cx="500063" cy="785812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cxnSp>
        <p:nvCxnSpPr>
          <p:cNvPr id="70663" name="直接连接符 32"/>
          <p:cNvCxnSpPr>
            <a:cxnSpLocks noChangeShapeType="1"/>
          </p:cNvCxnSpPr>
          <p:nvPr/>
        </p:nvCxnSpPr>
        <p:spPr bwMode="auto">
          <a:xfrm rot="16200000" flipH="1">
            <a:off x="2997994" y="3640931"/>
            <a:ext cx="9525" cy="33004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0664" name="椭圆形标注 33"/>
          <p:cNvSpPr>
            <a:spLocks noChangeArrowheads="1"/>
          </p:cNvSpPr>
          <p:nvPr/>
        </p:nvSpPr>
        <p:spPr bwMode="auto">
          <a:xfrm>
            <a:off x="6215063" y="4357688"/>
            <a:ext cx="2786062" cy="1143000"/>
          </a:xfrm>
          <a:prstGeom prst="wedgeEllipseCallout">
            <a:avLst>
              <a:gd name="adj1" fmla="val -64778"/>
              <a:gd name="adj2" fmla="val -37130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zh-CN">
                <a:solidFill>
                  <a:schemeClr val="bg1"/>
                </a:solidFill>
              </a:rPr>
              <a:t>2004</a:t>
            </a:r>
            <a:r>
              <a:rPr lang="zh-CN" altLang="en-US">
                <a:solidFill>
                  <a:schemeClr val="bg1"/>
                </a:solidFill>
              </a:rPr>
              <a:t>年</a:t>
            </a:r>
            <a:r>
              <a:rPr lang="en-US" altLang="zh-CN">
                <a:solidFill>
                  <a:schemeClr val="bg1"/>
                </a:solidFill>
              </a:rPr>
              <a:t>1</a:t>
            </a:r>
            <a:r>
              <a:rPr lang="zh-CN" altLang="en-US">
                <a:solidFill>
                  <a:schemeClr val="bg1"/>
                </a:solidFill>
              </a:rPr>
              <a:t>月</a:t>
            </a:r>
            <a:r>
              <a:rPr lang="en-US" altLang="zh-CN">
                <a:solidFill>
                  <a:schemeClr val="bg1"/>
                </a:solidFill>
              </a:rPr>
              <a:t>25</a:t>
            </a:r>
          </a:p>
          <a:p>
            <a:pPr eaLnBrk="0" hangingPunct="0"/>
            <a:r>
              <a:rPr lang="zh-CN" altLang="en-US">
                <a:solidFill>
                  <a:schemeClr val="bg1"/>
                </a:solidFill>
              </a:rPr>
              <a:t>双方</a:t>
            </a:r>
            <a:r>
              <a:rPr lang="en-US" altLang="zh-CN">
                <a:solidFill>
                  <a:schemeClr val="bg1"/>
                </a:solidFill>
              </a:rPr>
              <a:t>1:1</a:t>
            </a:r>
            <a:r>
              <a:rPr lang="zh-CN" altLang="en-US">
                <a:solidFill>
                  <a:schemeClr val="bg1"/>
                </a:solidFill>
              </a:rPr>
              <a:t>增资</a:t>
            </a:r>
            <a:endParaRPr lang="en-US" altLang="zh-CN">
              <a:solidFill>
                <a:schemeClr val="bg1"/>
              </a:solidFill>
            </a:endParaRPr>
          </a:p>
          <a:p>
            <a:pPr eaLnBrk="0" hangingPunct="0"/>
            <a:r>
              <a:rPr lang="zh-CN" altLang="en-US">
                <a:solidFill>
                  <a:schemeClr val="bg1"/>
                </a:solidFill>
              </a:rPr>
              <a:t>注册资本：</a:t>
            </a:r>
            <a:r>
              <a:rPr lang="en-US" altLang="zh-CN">
                <a:solidFill>
                  <a:schemeClr val="bg1"/>
                </a:solidFill>
              </a:rPr>
              <a:t>500</a:t>
            </a:r>
            <a:r>
              <a:rPr lang="zh-CN" altLang="en-US">
                <a:solidFill>
                  <a:schemeClr val="bg1"/>
                </a:solidFill>
              </a:rPr>
              <a:t>万</a:t>
            </a:r>
          </a:p>
        </p:txBody>
      </p:sp>
      <p:grpSp>
        <p:nvGrpSpPr>
          <p:cNvPr id="4" name="组合 34"/>
          <p:cNvGrpSpPr>
            <a:grpSpLocks/>
          </p:cNvGrpSpPr>
          <p:nvPr/>
        </p:nvGrpSpPr>
        <p:grpSpPr bwMode="auto">
          <a:xfrm>
            <a:off x="509588" y="4314825"/>
            <a:ext cx="5276850" cy="1828800"/>
            <a:chOff x="509588" y="4314825"/>
            <a:chExt cx="5276858" cy="1828800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509588" y="4314825"/>
              <a:ext cx="4991100" cy="1828800"/>
              <a:chOff x="1293" y="2352"/>
              <a:chExt cx="3144" cy="1152"/>
            </a:xfrm>
          </p:grpSpPr>
          <p:sp>
            <p:nvSpPr>
              <p:cNvPr id="25" name="Rectangle 6"/>
              <p:cNvSpPr>
                <a:spLocks noChangeArrowheads="1"/>
              </p:cNvSpPr>
              <p:nvPr/>
            </p:nvSpPr>
            <p:spPr bwMode="auto">
              <a:xfrm>
                <a:off x="1392" y="2352"/>
                <a:ext cx="1110" cy="240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kumimoji="1" lang="zh-CN" alt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盛总</a:t>
                </a: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3447" y="2352"/>
                <a:ext cx="861" cy="240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kumimoji="1" lang="zh-CN" altLang="en-US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王总</a:t>
                </a:r>
              </a:p>
            </p:txBody>
          </p:sp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2424" y="3264"/>
                <a:ext cx="912" cy="240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kumimoji="1" lang="zh-CN" altLang="en-US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探路者</a:t>
                </a:r>
              </a:p>
            </p:txBody>
          </p:sp>
          <p:sp>
            <p:nvSpPr>
              <p:cNvPr id="70673" name="Line 10"/>
              <p:cNvSpPr>
                <a:spLocks noChangeShapeType="1"/>
              </p:cNvSpPr>
              <p:nvPr/>
            </p:nvSpPr>
            <p:spPr bwMode="auto">
              <a:xfrm>
                <a:off x="3903" y="2628"/>
                <a:ext cx="0" cy="3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tIns="0" anchor="ctr"/>
              <a:lstStyle/>
              <a:p>
                <a:endParaRPr lang="zh-CN" altLang="en-US"/>
              </a:p>
            </p:txBody>
          </p:sp>
          <p:sp>
            <p:nvSpPr>
              <p:cNvPr id="70674" name="Line 11"/>
              <p:cNvSpPr>
                <a:spLocks noChangeShapeType="1"/>
              </p:cNvSpPr>
              <p:nvPr/>
            </p:nvSpPr>
            <p:spPr bwMode="auto">
              <a:xfrm>
                <a:off x="1824" y="2628"/>
                <a:ext cx="0" cy="3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tIns="0" anchor="ctr"/>
              <a:lstStyle/>
              <a:p>
                <a:endParaRPr lang="zh-CN" altLang="en-US"/>
              </a:p>
            </p:txBody>
          </p:sp>
          <p:sp>
            <p:nvSpPr>
              <p:cNvPr id="70675" name="Text Box 12"/>
              <p:cNvSpPr txBox="1">
                <a:spLocks noChangeArrowheads="1"/>
              </p:cNvSpPr>
              <p:nvPr/>
            </p:nvSpPr>
            <p:spPr bwMode="auto">
              <a:xfrm>
                <a:off x="1293" y="2705"/>
                <a:ext cx="480" cy="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1600"/>
                  <a:t>70%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kumimoji="1" lang="en-US" altLang="zh-CN" sz="1600"/>
                  <a:t>350</a:t>
                </a:r>
                <a:r>
                  <a:rPr kumimoji="1" lang="zh-CN" altLang="en-US" sz="1600"/>
                  <a:t>万</a:t>
                </a:r>
                <a:endParaRPr kumimoji="1" lang="en-US" altLang="zh-CN" sz="1600"/>
              </a:p>
            </p:txBody>
          </p:sp>
          <p:sp>
            <p:nvSpPr>
              <p:cNvPr id="70676" name="Text Box 13"/>
              <p:cNvSpPr txBox="1">
                <a:spLocks noChangeArrowheads="1"/>
              </p:cNvSpPr>
              <p:nvPr/>
            </p:nvSpPr>
            <p:spPr bwMode="auto">
              <a:xfrm>
                <a:off x="3993" y="2591"/>
                <a:ext cx="444" cy="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1600"/>
                  <a:t>30%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kumimoji="1" lang="en-US" altLang="zh-CN" sz="1600"/>
                  <a:t>150</a:t>
                </a:r>
                <a:r>
                  <a:rPr kumimoji="1" lang="zh-CN" altLang="en-US" sz="1600"/>
                  <a:t>万</a:t>
                </a:r>
                <a:endParaRPr kumimoji="1" lang="en-US" altLang="zh-CN" sz="1600"/>
              </a:p>
            </p:txBody>
          </p:sp>
          <p:sp>
            <p:nvSpPr>
              <p:cNvPr id="70677" name="Line 14"/>
              <p:cNvSpPr>
                <a:spLocks noChangeShapeType="1"/>
              </p:cNvSpPr>
              <p:nvPr/>
            </p:nvSpPr>
            <p:spPr bwMode="auto">
              <a:xfrm>
                <a:off x="2880" y="2976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 wrap="none" tIns="0" anchor="ctr"/>
              <a:lstStyle/>
              <a:p>
                <a:endParaRPr lang="zh-CN" altLang="en-US"/>
              </a:p>
            </p:txBody>
          </p:sp>
        </p:grpSp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2143127" y="4321175"/>
              <a:ext cx="500064" cy="3810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5286382" y="4321175"/>
              <a:ext cx="500064" cy="3810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>
              <a:off x="3714755" y="5761038"/>
              <a:ext cx="785814" cy="3810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标题 1"/>
          <p:cNvSpPr>
            <a:spLocks noGrp="1"/>
          </p:cNvSpPr>
          <p:nvPr>
            <p:ph type="title" idx="4294967295"/>
          </p:nvPr>
        </p:nvSpPr>
        <p:spPr>
          <a:xfrm>
            <a:off x="803300" y="142852"/>
            <a:ext cx="7340600" cy="105249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探路者股权变化</a:t>
            </a:r>
          </a:p>
        </p:txBody>
      </p:sp>
      <p:sp>
        <p:nvSpPr>
          <p:cNvPr id="71683" name="TextBox 2"/>
          <p:cNvSpPr txBox="1">
            <a:spLocks noChangeArrowheads="1"/>
          </p:cNvSpPr>
          <p:nvPr/>
        </p:nvSpPr>
        <p:spPr bwMode="auto">
          <a:xfrm>
            <a:off x="428625" y="1268413"/>
            <a:ext cx="8391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    2005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11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日，探路者有限公司注册资本增加至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1,000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万元，股东人数由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人增至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人。</a:t>
            </a:r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1412875" y="2852738"/>
            <a:ext cx="6183313" cy="1743075"/>
            <a:chOff x="928694" y="3630614"/>
            <a:chExt cx="6183306" cy="1743074"/>
          </a:xfrm>
        </p:grpSpPr>
        <p:grpSp>
          <p:nvGrpSpPr>
            <p:cNvPr id="3" name="组合 21"/>
            <p:cNvGrpSpPr>
              <a:grpSpLocks/>
            </p:cNvGrpSpPr>
            <p:nvPr/>
          </p:nvGrpSpPr>
          <p:grpSpPr bwMode="auto">
            <a:xfrm>
              <a:off x="928694" y="3635375"/>
              <a:ext cx="6183306" cy="1738313"/>
              <a:chOff x="-72336" y="2171705"/>
              <a:chExt cx="6183500" cy="1738313"/>
            </a:xfrm>
          </p:grpSpPr>
          <p:sp>
            <p:nvSpPr>
              <p:cNvPr id="71690" name="Line 11"/>
              <p:cNvSpPr>
                <a:spLocks noChangeShapeType="1"/>
              </p:cNvSpPr>
              <p:nvPr/>
            </p:nvSpPr>
            <p:spPr bwMode="auto">
              <a:xfrm>
                <a:off x="2856682" y="2643182"/>
                <a:ext cx="0" cy="5334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tIns="0" anchor="ctr"/>
              <a:lstStyle/>
              <a:p>
                <a:endParaRPr lang="zh-CN" altLang="en-US"/>
              </a:p>
            </p:txBody>
          </p:sp>
          <p:grpSp>
            <p:nvGrpSpPr>
              <p:cNvPr id="4" name="组合 20"/>
              <p:cNvGrpSpPr>
                <a:grpSpLocks/>
              </p:cNvGrpSpPr>
              <p:nvPr/>
            </p:nvGrpSpPr>
            <p:grpSpPr bwMode="auto">
              <a:xfrm>
                <a:off x="-72336" y="2171705"/>
                <a:ext cx="6183500" cy="1738313"/>
                <a:chOff x="-72336" y="2171705"/>
                <a:chExt cx="6183500" cy="1738313"/>
              </a:xfrm>
            </p:grpSpPr>
            <p:grpSp>
              <p:nvGrpSpPr>
                <p:cNvPr id="8" name="Group 5"/>
                <p:cNvGrpSpPr>
                  <a:grpSpLocks/>
                </p:cNvGrpSpPr>
                <p:nvPr/>
              </p:nvGrpSpPr>
              <p:grpSpPr bwMode="auto">
                <a:xfrm>
                  <a:off x="-72336" y="2171705"/>
                  <a:ext cx="3794440" cy="1738313"/>
                  <a:chOff x="1045" y="2352"/>
                  <a:chExt cx="2191" cy="1095"/>
                </a:xfrm>
              </p:grpSpPr>
              <p:sp>
                <p:nvSpPr>
                  <p:cNvPr id="5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045" y="2352"/>
                    <a:ext cx="912" cy="24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0000"/>
                      </a:gs>
                      <a:gs pos="100000">
                        <a:srgbClr val="FF7C80">
                          <a:gamma/>
                          <a:shade val="46275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outerShdw dist="71842" dir="2700000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r>
                      <a:rPr kumimoji="1" lang="zh-CN" altLang="en-US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rPr>
                      <a:t>盛总</a:t>
                    </a:r>
                  </a:p>
                </p:txBody>
              </p:sp>
              <p:sp>
                <p:nvSpPr>
                  <p:cNvPr id="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365" y="2352"/>
                    <a:ext cx="861" cy="24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0000"/>
                      </a:gs>
                      <a:gs pos="100000">
                        <a:srgbClr val="FF7C80">
                          <a:gamma/>
                          <a:shade val="46275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outerShdw dist="71842" dir="2700000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r>
                      <a:rPr kumimoji="1" lang="zh-CN" altLang="en-US" sz="20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rPr>
                      <a:t>王总</a:t>
                    </a:r>
                  </a:p>
                </p:txBody>
              </p:sp>
              <p:sp>
                <p:nvSpPr>
                  <p:cNvPr id="7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3207"/>
                    <a:ext cx="912" cy="24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0000"/>
                      </a:gs>
                      <a:gs pos="100000">
                        <a:srgbClr val="FF7C80">
                          <a:gamma/>
                          <a:shade val="46275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outerShdw dist="71842" dir="2700000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r>
                      <a:rPr kumimoji="1" lang="zh-CN" altLang="en-US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rPr>
                      <a:t>探路者</a:t>
                    </a:r>
                  </a:p>
                </p:txBody>
              </p:sp>
              <p:sp>
                <p:nvSpPr>
                  <p:cNvPr id="71699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540" y="2640"/>
                    <a:ext cx="0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tIns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70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86" y="2627"/>
                    <a:ext cx="480" cy="4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tIns="0" anchor="ctr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600"/>
                      <a:t>56%</a:t>
                    </a:r>
                  </a:p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600"/>
                      <a:t>560</a:t>
                    </a:r>
                    <a:r>
                      <a:rPr kumimoji="1" lang="zh-CN" altLang="en-US" sz="1600"/>
                      <a:t>万</a:t>
                    </a:r>
                    <a:endParaRPr kumimoji="1" lang="en-US" altLang="zh-CN" sz="1600"/>
                  </a:p>
                </p:txBody>
              </p:sp>
              <p:sp>
                <p:nvSpPr>
                  <p:cNvPr id="71701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78" y="2605"/>
                    <a:ext cx="435" cy="4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tIns="0" anchor="ctr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600"/>
                      <a:t>24%</a:t>
                    </a:r>
                  </a:p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600"/>
                      <a:t>240</a:t>
                    </a:r>
                    <a:r>
                      <a:rPr kumimoji="1" lang="zh-CN" altLang="en-US" sz="1600"/>
                      <a:t>万</a:t>
                    </a:r>
                    <a:endParaRPr kumimoji="1" lang="en-US" altLang="zh-CN" sz="1600"/>
                  </a:p>
                </p:txBody>
              </p:sp>
              <p:sp>
                <p:nvSpPr>
                  <p:cNvPr id="7170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2937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lg" len="lg"/>
                  </a:ln>
                </p:spPr>
                <p:txBody>
                  <a:bodyPr wrap="none" tIns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5" name="Rectangle 7"/>
                <p:cNvSpPr>
                  <a:spLocks noChangeArrowheads="1"/>
                </p:cNvSpPr>
                <p:nvPr/>
              </p:nvSpPr>
              <p:spPr bwMode="auto">
                <a:xfrm>
                  <a:off x="4366448" y="2190756"/>
                  <a:ext cx="1633587" cy="381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006699"/>
                    </a:gs>
                    <a:gs pos="100000">
                      <a:srgbClr val="FF7C80">
                        <a:gamma/>
                        <a:shade val="46275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kumimoji="1" lang="zh-CN" alt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其他</a:t>
                  </a:r>
                  <a:r>
                    <a:rPr kumimoji="1" lang="en-US" altLang="zh-CN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6</a:t>
                  </a:r>
                  <a:r>
                    <a:rPr kumimoji="1" lang="zh-CN" altLang="en-US" sz="20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位自然人</a:t>
                  </a:r>
                </a:p>
              </p:txBody>
            </p:sp>
            <p:sp>
              <p:nvSpPr>
                <p:cNvPr id="71694" name="Line 11"/>
                <p:cNvSpPr>
                  <a:spLocks noChangeShapeType="1"/>
                </p:cNvSpPr>
                <p:nvPr/>
              </p:nvSpPr>
              <p:spPr bwMode="auto">
                <a:xfrm>
                  <a:off x="5214942" y="2643182"/>
                  <a:ext cx="0" cy="5334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tIns="0" anchor="ctr"/>
                <a:lstStyle/>
                <a:p>
                  <a:endParaRPr lang="zh-CN" altLang="en-US"/>
                </a:p>
              </p:txBody>
            </p:sp>
            <p:sp>
              <p:nvSpPr>
                <p:cNvPr id="7169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5357078" y="2697168"/>
                  <a:ext cx="754086" cy="657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tIns="0" anchor="ctr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kumimoji="1" lang="en-US" altLang="zh-CN" sz="1600"/>
                    <a:t>20%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kumimoji="1" lang="en-US" altLang="zh-CN" sz="1600"/>
                    <a:t>200</a:t>
                  </a:r>
                  <a:r>
                    <a:rPr kumimoji="1" lang="zh-CN" altLang="en-US" sz="1600"/>
                    <a:t>万</a:t>
                  </a:r>
                  <a:endParaRPr kumimoji="1" lang="en-US" altLang="zh-CN" sz="1600"/>
                </a:p>
              </p:txBody>
            </p:sp>
          </p:grpSp>
        </p:grp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2500317" y="3632201"/>
              <a:ext cx="500062" cy="38100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4714878" y="3630614"/>
              <a:ext cx="500061" cy="38100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4714878" y="4987925"/>
              <a:ext cx="571499" cy="38100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cxnSp>
        <p:nvCxnSpPr>
          <p:cNvPr id="71685" name="直接连接符 22"/>
          <p:cNvCxnSpPr>
            <a:cxnSpLocks noChangeShapeType="1"/>
          </p:cNvCxnSpPr>
          <p:nvPr/>
        </p:nvCxnSpPr>
        <p:spPr bwMode="auto">
          <a:xfrm>
            <a:off x="2286000" y="3857625"/>
            <a:ext cx="442912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4"/>
          <p:cNvSpPr>
            <a:spLocks noChangeArrowheads="1"/>
          </p:cNvSpPr>
          <p:nvPr/>
        </p:nvSpPr>
        <p:spPr bwMode="auto">
          <a:xfrm>
            <a:off x="4530725" y="1397000"/>
            <a:ext cx="2232025" cy="129540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FF0000"/>
            </a:solidFill>
            <a:prstDash val="dash"/>
            <a:miter lim="800000"/>
            <a:headEnd/>
            <a:tailEnd/>
          </a:ln>
          <a:effectLst>
            <a:prstShdw prst="shdw17" dist="17961" dir="2700000">
              <a:srgbClr val="990000">
                <a:alpha val="50000"/>
              </a:srgbClr>
            </a:prstShdw>
          </a:effectLst>
        </p:spPr>
        <p:txBody>
          <a:bodyPr wrap="none" anchor="ctr"/>
          <a:lstStyle/>
          <a:p>
            <a:endParaRPr lang="zh-CN" altLang="en-US" sz="1400"/>
          </a:p>
        </p:txBody>
      </p:sp>
      <p:sp>
        <p:nvSpPr>
          <p:cNvPr id="3" name="标题 1"/>
          <p:cNvSpPr>
            <a:spLocks noGrp="1"/>
          </p:cNvSpPr>
          <p:nvPr>
            <p:ph type="title" idx="4294967295"/>
          </p:nvPr>
        </p:nvSpPr>
        <p:spPr>
          <a:xfrm>
            <a:off x="323850" y="115888"/>
            <a:ext cx="8569325" cy="87471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探路者股权变化</a:t>
            </a: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——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引进战略投资者</a:t>
            </a:r>
          </a:p>
        </p:txBody>
      </p:sp>
      <p:sp>
        <p:nvSpPr>
          <p:cNvPr id="72708" name="TextBox 31"/>
          <p:cNvSpPr txBox="1">
            <a:spLocks noChangeArrowheads="1"/>
          </p:cNvSpPr>
          <p:nvPr/>
        </p:nvSpPr>
        <p:spPr bwMode="auto">
          <a:xfrm>
            <a:off x="755650" y="3357563"/>
            <a:ext cx="79295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楷体_GB2312" pitchFamily="49" charset="-122"/>
                <a:ea typeface="楷体_GB2312" pitchFamily="49" charset="-122"/>
              </a:rPr>
              <a:t>    2008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13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日，公司股东会同意力鼎投资以货币方式向探路者有限公司增资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3,100.00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万元，其中：</a:t>
            </a:r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176.47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万元增加注册资本；余额</a:t>
            </a:r>
            <a:r>
              <a:rPr lang="en-US" altLang="zh-CN">
                <a:latin typeface="楷体_GB2312" pitchFamily="49" charset="-122"/>
                <a:ea typeface="楷体_GB2312" pitchFamily="49" charset="-122"/>
              </a:rPr>
              <a:t>2,923.53</a:t>
            </a:r>
            <a:r>
              <a:rPr lang="zh-CN" altLang="en-US">
                <a:latin typeface="楷体_GB2312" pitchFamily="49" charset="-122"/>
                <a:ea typeface="楷体_GB2312" pitchFamily="49" charset="-122"/>
              </a:rPr>
              <a:t>万元计入资本公积金。</a:t>
            </a:r>
            <a:endParaRPr lang="zh-CN" altLang="en-US" sz="1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84213" y="4437063"/>
            <a:ext cx="7392987" cy="1314450"/>
          </a:xfrm>
          <a:prstGeom prst="rect">
            <a:avLst/>
          </a:prstGeom>
          <a:solidFill>
            <a:srgbClr val="006699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>
                <a:solidFill>
                  <a:schemeClr val="bg1"/>
                </a:solidFill>
              </a:rPr>
              <a:t>    </a:t>
            </a:r>
          </a:p>
          <a:p>
            <a:pPr>
              <a:defRPr/>
            </a:pPr>
            <a:r>
              <a:rPr lang="zh-CN" altLang="en-US" sz="1600">
                <a:solidFill>
                  <a:schemeClr val="bg1"/>
                </a:solidFill>
              </a:rPr>
              <a:t>    以力鼎投资与公司签订的</a:t>
            </a:r>
            <a:r>
              <a:rPr lang="en-US" altLang="zh-CN" sz="1600">
                <a:solidFill>
                  <a:schemeClr val="bg1"/>
                </a:solidFill>
              </a:rPr>
              <a:t>《</a:t>
            </a:r>
            <a:r>
              <a:rPr lang="zh-CN" altLang="en-US" sz="1600">
                <a:solidFill>
                  <a:schemeClr val="bg1"/>
                </a:solidFill>
              </a:rPr>
              <a:t>增资扩股协议</a:t>
            </a:r>
            <a:r>
              <a:rPr lang="en-US" altLang="zh-CN" sz="1600">
                <a:solidFill>
                  <a:schemeClr val="bg1"/>
                </a:solidFill>
              </a:rPr>
              <a:t>》</a:t>
            </a:r>
            <a:r>
              <a:rPr lang="zh-CN" altLang="en-US" sz="1600">
                <a:solidFill>
                  <a:schemeClr val="bg1"/>
                </a:solidFill>
              </a:rPr>
              <a:t>预测</a:t>
            </a:r>
            <a:r>
              <a:rPr lang="en-US" altLang="zh-CN" sz="1600">
                <a:solidFill>
                  <a:schemeClr val="bg1"/>
                </a:solidFill>
              </a:rPr>
              <a:t>2008</a:t>
            </a:r>
            <a:r>
              <a:rPr lang="zh-CN" altLang="en-US" sz="1600">
                <a:solidFill>
                  <a:schemeClr val="bg1"/>
                </a:solidFill>
              </a:rPr>
              <a:t>年公司盈利</a:t>
            </a:r>
            <a:r>
              <a:rPr lang="en-US" altLang="zh-CN" sz="1600">
                <a:solidFill>
                  <a:schemeClr val="bg1"/>
                </a:solidFill>
              </a:rPr>
              <a:t>2,066.7</a:t>
            </a:r>
            <a:r>
              <a:rPr lang="zh-CN" altLang="en-US" sz="1600">
                <a:solidFill>
                  <a:schemeClr val="bg1"/>
                </a:solidFill>
              </a:rPr>
              <a:t>万元为基准，按照</a:t>
            </a:r>
            <a:r>
              <a:rPr lang="en-US" altLang="zh-CN" sz="1600">
                <a:solidFill>
                  <a:schemeClr val="bg1"/>
                </a:solidFill>
              </a:rPr>
              <a:t>10</a:t>
            </a:r>
            <a:r>
              <a:rPr lang="zh-CN" altLang="en-US" sz="1600">
                <a:solidFill>
                  <a:schemeClr val="bg1"/>
                </a:solidFill>
              </a:rPr>
              <a:t>倍市盈率对探路者有限公司估值为</a:t>
            </a:r>
            <a:r>
              <a:rPr lang="en-US" altLang="zh-CN" sz="1600">
                <a:solidFill>
                  <a:schemeClr val="bg1"/>
                </a:solidFill>
              </a:rPr>
              <a:t>20,667</a:t>
            </a:r>
            <a:r>
              <a:rPr lang="zh-CN" altLang="en-US" sz="1600">
                <a:solidFill>
                  <a:schemeClr val="bg1"/>
                </a:solidFill>
              </a:rPr>
              <a:t>万元，力鼎投资出资</a:t>
            </a:r>
            <a:r>
              <a:rPr lang="en-US" altLang="zh-CN" sz="1600">
                <a:solidFill>
                  <a:schemeClr val="bg1"/>
                </a:solidFill>
              </a:rPr>
              <a:t>3,100</a:t>
            </a:r>
            <a:r>
              <a:rPr lang="zh-CN" altLang="en-US" sz="1600">
                <a:solidFill>
                  <a:schemeClr val="bg1"/>
                </a:solidFill>
              </a:rPr>
              <a:t>万元，占探路者有限公司整体估值的</a:t>
            </a:r>
            <a:r>
              <a:rPr lang="en-US" altLang="zh-CN" sz="1600">
                <a:solidFill>
                  <a:schemeClr val="bg1"/>
                </a:solidFill>
              </a:rPr>
              <a:t>15%</a:t>
            </a:r>
            <a:r>
              <a:rPr lang="zh-CN" altLang="en-US" sz="1600">
                <a:solidFill>
                  <a:schemeClr val="bg1"/>
                </a:solidFill>
              </a:rPr>
              <a:t>，即</a:t>
            </a:r>
            <a:r>
              <a:rPr lang="en-US" altLang="zh-CN" sz="1600">
                <a:solidFill>
                  <a:schemeClr val="bg1"/>
                </a:solidFill>
              </a:rPr>
              <a:t>176.47</a:t>
            </a:r>
            <a:r>
              <a:rPr lang="zh-CN" altLang="en-US" sz="1600">
                <a:solidFill>
                  <a:schemeClr val="bg1"/>
                </a:solidFill>
              </a:rPr>
              <a:t>万元增加注册资本。</a:t>
            </a:r>
          </a:p>
          <a:p>
            <a:pPr>
              <a:defRPr/>
            </a:pPr>
            <a:r>
              <a:rPr lang="zh-CN" altLang="en-US" sz="1600">
                <a:solidFill>
                  <a:schemeClr val="bg1"/>
                </a:solidFill>
              </a:rPr>
              <a:t>    </a:t>
            </a:r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533400" y="1485900"/>
            <a:ext cx="8070850" cy="1738313"/>
            <a:chOff x="287338" y="1143000"/>
            <a:chExt cx="8070850" cy="1738313"/>
          </a:xfrm>
        </p:grpSpPr>
        <p:grpSp>
          <p:nvGrpSpPr>
            <p:cNvPr id="4" name="组合 37"/>
            <p:cNvGrpSpPr>
              <a:grpSpLocks/>
            </p:cNvGrpSpPr>
            <p:nvPr/>
          </p:nvGrpSpPr>
          <p:grpSpPr bwMode="auto">
            <a:xfrm>
              <a:off x="287338" y="1143000"/>
              <a:ext cx="8070850" cy="1738313"/>
              <a:chOff x="286554" y="2171705"/>
              <a:chExt cx="8071661" cy="1738313"/>
            </a:xfrm>
          </p:grpSpPr>
          <p:grpSp>
            <p:nvGrpSpPr>
              <p:cNvPr id="5" name="组合 16"/>
              <p:cNvGrpSpPr>
                <a:grpSpLocks/>
              </p:cNvGrpSpPr>
              <p:nvPr/>
            </p:nvGrpSpPr>
            <p:grpSpPr bwMode="auto">
              <a:xfrm>
                <a:off x="286554" y="2171705"/>
                <a:ext cx="8071661" cy="1738313"/>
                <a:chOff x="286153" y="2171705"/>
                <a:chExt cx="8027468" cy="1738313"/>
              </a:xfrm>
            </p:grpSpPr>
            <p:sp>
              <p:nvSpPr>
                <p:cNvPr id="72718" name="Line 11"/>
                <p:cNvSpPr>
                  <a:spLocks noChangeShapeType="1"/>
                </p:cNvSpPr>
                <p:nvPr/>
              </p:nvSpPr>
              <p:spPr bwMode="auto">
                <a:xfrm>
                  <a:off x="3071802" y="2643182"/>
                  <a:ext cx="0" cy="53340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tIns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6" name="组合 20"/>
                <p:cNvGrpSpPr>
                  <a:grpSpLocks/>
                </p:cNvGrpSpPr>
                <p:nvPr/>
              </p:nvGrpSpPr>
              <p:grpSpPr bwMode="auto">
                <a:xfrm>
                  <a:off x="286153" y="2171705"/>
                  <a:ext cx="8027468" cy="1738313"/>
                  <a:chOff x="286153" y="2171705"/>
                  <a:chExt cx="8027468" cy="1738313"/>
                </a:xfrm>
              </p:grpSpPr>
              <p:grpSp>
                <p:nvGrpSpPr>
                  <p:cNvPr id="7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286153" y="2171705"/>
                    <a:ext cx="3681870" cy="1738313"/>
                    <a:chOff x="1252" y="2352"/>
                    <a:chExt cx="2126" cy="1095"/>
                  </a:xfrm>
                </p:grpSpPr>
                <p:sp>
                  <p:nvSpPr>
                    <p:cNvPr id="25" name="Rectangle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52" y="2352"/>
                      <a:ext cx="912" cy="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0000"/>
                        </a:gs>
                        <a:gs pos="100000">
                          <a:srgbClr val="FF7C8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71842" dir="2700000" algn="ctr" rotWithShape="0">
                        <a:schemeClr val="bg2"/>
                      </a:outerShdw>
                    </a:effectLst>
                  </p:spPr>
                  <p:txBody>
                    <a:bodyPr wrap="none" anchor="ctr"/>
                    <a:lstStyle/>
                    <a:p>
                      <a:pPr algn="ctr">
                        <a:defRPr/>
                      </a:pPr>
                      <a:r>
                        <a:rPr kumimoji="1" lang="zh-CN" altLang="en-US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盛总</a:t>
                      </a:r>
                    </a:p>
                  </p:txBody>
                </p:sp>
                <p:sp>
                  <p:nvSpPr>
                    <p:cNvPr id="26" name="Rectangle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89" y="2352"/>
                      <a:ext cx="861" cy="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0000"/>
                        </a:gs>
                        <a:gs pos="100000">
                          <a:srgbClr val="FF7C8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71842" dir="2700000" algn="ctr" rotWithShape="0">
                        <a:schemeClr val="bg2"/>
                      </a:outerShdw>
                    </a:effectLst>
                  </p:spPr>
                  <p:txBody>
                    <a:bodyPr wrap="none" anchor="ctr"/>
                    <a:lstStyle/>
                    <a:p>
                      <a:pPr algn="ctr">
                        <a:defRPr/>
                      </a:pPr>
                      <a:r>
                        <a:rPr kumimoji="1" lang="zh-CN" altLang="en-US" sz="16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王总</a:t>
                      </a:r>
                    </a:p>
                  </p:txBody>
                </p:sp>
                <p:sp>
                  <p:nvSpPr>
                    <p:cNvPr id="27" name="Rectangle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7" y="3207"/>
                      <a:ext cx="912" cy="240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FF0000"/>
                        </a:gs>
                        <a:gs pos="100000">
                          <a:srgbClr val="FF7C8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71842" dir="2700000" algn="ctr" rotWithShape="0">
                        <a:schemeClr val="bg2"/>
                      </a:outerShdw>
                    </a:effectLst>
                  </p:spPr>
                  <p:txBody>
                    <a:bodyPr wrap="none" anchor="ctr"/>
                    <a:lstStyle/>
                    <a:p>
                      <a:pPr algn="ctr">
                        <a:defRPr/>
                      </a:pPr>
                      <a:r>
                        <a:rPr kumimoji="1" lang="zh-CN" altLang="en-US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探路者</a:t>
                      </a:r>
                    </a:p>
                  </p:txBody>
                </p:sp>
                <p:sp>
                  <p:nvSpPr>
                    <p:cNvPr id="72727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7" y="2640"/>
                      <a:ext cx="0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tIns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72728" name="Text Box 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64" y="2686"/>
                      <a:ext cx="480" cy="31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tIns="0" anchor="ctr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kumimoji="1" lang="en-US" altLang="zh-CN" sz="1200"/>
                        <a:t>47.6%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kumimoji="1" lang="en-US" altLang="zh-CN" sz="1200"/>
                        <a:t>560</a:t>
                      </a:r>
                      <a:r>
                        <a:rPr kumimoji="1" lang="zh-CN" altLang="en-US" sz="1200"/>
                        <a:t>万</a:t>
                      </a:r>
                      <a:endParaRPr kumimoji="1" lang="en-US" altLang="zh-CN" sz="1200"/>
                    </a:p>
                  </p:txBody>
                </p:sp>
                <p:sp>
                  <p:nvSpPr>
                    <p:cNvPr id="72729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43" y="2653"/>
                      <a:ext cx="435" cy="31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tIns="0" anchor="ctr">
                      <a:spAutoFit/>
                    </a:bodyPr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kumimoji="1" lang="en-US" altLang="zh-CN" sz="1200"/>
                        <a:t>20.4%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kumimoji="1" lang="en-US" altLang="zh-CN" sz="1200"/>
                        <a:t>240</a:t>
                      </a:r>
                      <a:r>
                        <a:rPr kumimoji="1" lang="zh-CN" altLang="en-US" sz="1200"/>
                        <a:t>万</a:t>
                      </a:r>
                      <a:endParaRPr kumimoji="1" lang="en-US" altLang="zh-CN" sz="1200"/>
                    </a:p>
                  </p:txBody>
                </p:sp>
                <p:sp>
                  <p:nvSpPr>
                    <p:cNvPr id="72730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63" y="2919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lg" len="lg"/>
                    </a:ln>
                  </p:spPr>
                  <p:txBody>
                    <a:bodyPr wrap="none" tIns="0" anchor="ctr"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21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6568863" y="2190755"/>
                    <a:ext cx="1634230" cy="38100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0000"/>
                      </a:gs>
                      <a:gs pos="100000">
                        <a:srgbClr val="FF7C80">
                          <a:gamma/>
                          <a:shade val="46275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outerShdw dist="71842" dir="2700000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r>
                      <a:rPr kumimoji="1" lang="zh-CN" altLang="en-US" sz="16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其他</a:t>
                    </a:r>
                    <a:r>
                      <a:rPr kumimoji="1" lang="en-US" altLang="zh-CN" sz="16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6</a:t>
                    </a:r>
                    <a:r>
                      <a:rPr kumimoji="1" lang="zh-CN" altLang="en-US" sz="16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rPr>
                      <a:t>位自然人</a:t>
                    </a:r>
                  </a:p>
                </p:txBody>
              </p:sp>
              <p:sp>
                <p:nvSpPr>
                  <p:cNvPr id="7272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7417399" y="2643182"/>
                    <a:ext cx="0" cy="5334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tIns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23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60454" y="2773368"/>
                    <a:ext cx="753167" cy="5032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tIns="0" anchor="ctr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200"/>
                      <a:t>17%</a:t>
                    </a:r>
                  </a:p>
                  <a:p>
                    <a:pPr algn="ctr">
                      <a:spcBef>
                        <a:spcPct val="50000"/>
                      </a:spcBef>
                    </a:pPr>
                    <a:r>
                      <a:rPr kumimoji="1" lang="en-US" altLang="zh-CN" sz="1200"/>
                      <a:t>200</a:t>
                    </a:r>
                    <a:r>
                      <a:rPr kumimoji="1" lang="zh-CN" altLang="en-US" sz="1200"/>
                      <a:t>万</a:t>
                    </a:r>
                    <a:endParaRPr kumimoji="1" lang="en-US" altLang="zh-CN" sz="1200"/>
                  </a:p>
                </p:txBody>
              </p:sp>
            </p:grpSp>
          </p:grpSp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4501791" y="2190755"/>
                <a:ext cx="1498751" cy="381000"/>
              </a:xfrm>
              <a:prstGeom prst="rect">
                <a:avLst/>
              </a:prstGeom>
              <a:gradFill rotWithShape="0">
                <a:gsLst>
                  <a:gs pos="0">
                    <a:srgbClr val="7030A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kumimoji="1" lang="zh-CN" altLang="en-US" sz="16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力鼎投资</a:t>
                </a:r>
              </a:p>
            </p:txBody>
          </p:sp>
          <p:sp>
            <p:nvSpPr>
              <p:cNvPr id="72715" name="Line 11"/>
              <p:cNvSpPr>
                <a:spLocks noChangeShapeType="1"/>
              </p:cNvSpPr>
              <p:nvPr/>
            </p:nvSpPr>
            <p:spPr bwMode="auto">
              <a:xfrm>
                <a:off x="5214942" y="2643182"/>
                <a:ext cx="0" cy="5334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tIns="0" anchor="ctr"/>
              <a:lstStyle/>
              <a:p>
                <a:endParaRPr lang="zh-CN" altLang="en-US"/>
              </a:p>
            </p:txBody>
          </p:sp>
          <p:sp>
            <p:nvSpPr>
              <p:cNvPr id="72716" name="Text Box 13"/>
              <p:cNvSpPr txBox="1">
                <a:spLocks noChangeArrowheads="1"/>
              </p:cNvSpPr>
              <p:nvPr/>
            </p:nvSpPr>
            <p:spPr bwMode="auto">
              <a:xfrm>
                <a:off x="5357539" y="2649543"/>
                <a:ext cx="1071670" cy="503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0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1200"/>
                  <a:t>15%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kumimoji="1" lang="en-US" altLang="zh-CN" sz="1200"/>
                  <a:t>176.47</a:t>
                </a:r>
                <a:r>
                  <a:rPr kumimoji="1" lang="zh-CN" altLang="en-US" sz="1200"/>
                  <a:t>万</a:t>
                </a:r>
                <a:endParaRPr kumimoji="1" lang="en-US" altLang="zh-CN" sz="1200"/>
              </a:p>
            </p:txBody>
          </p:sp>
          <p:cxnSp>
            <p:nvCxnSpPr>
              <p:cNvPr id="72717" name="直接连接符 36"/>
              <p:cNvCxnSpPr>
                <a:cxnSpLocks noChangeShapeType="1"/>
                <a:stCxn id="72727" idx="1"/>
                <a:endCxn id="72722" idx="1"/>
              </p:cNvCxnSpPr>
              <p:nvPr/>
            </p:nvCxnSpPr>
            <p:spPr bwMode="auto">
              <a:xfrm rot="16200000" flipH="1">
                <a:off x="4295654" y="15179"/>
                <a:ext cx="14277" cy="630852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3857626" y="2500313"/>
              <a:ext cx="642937" cy="381000"/>
            </a:xfrm>
            <a:prstGeom prst="rect">
              <a:avLst/>
            </a:prstGeom>
            <a:solidFill>
              <a:srgbClr val="7030A0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kumimoji="1" lang="zh-CN" altLang="en-US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4"/>
            <a:ext cx="9144000" cy="133825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华文中宋" pitchFamily="2" charset="-122"/>
              </a:rPr>
              <a:t>专题一：</a:t>
            </a: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持股载体</a:t>
            </a:r>
            <a:r>
              <a:rPr lang="zh-CN" alt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探讨</a:t>
            </a:r>
            <a:endParaRPr lang="en-US" altLang="zh-CN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8925" y="2051050"/>
            <a:ext cx="8712200" cy="3449652"/>
          </a:xfrm>
          <a:ln w="762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股权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激励持股主体可以包括以下几种形式：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</a:pPr>
            <a:endParaRPr lang="en-US" altLang="zh-CN" sz="3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自然人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endParaRPr lang="en-US" altLang="zh-CN" sz="3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委托信托公司、</a:t>
            </a:r>
            <a:endParaRPr lang="en-US" altLang="zh-CN" sz="3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Tx/>
              <a:buNone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设立壳公司</a:t>
            </a:r>
            <a:r>
              <a:rPr lang="zh-CN" altLang="en-US" sz="2000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（包括有限责任公司、股份有限公司和有限合伙公司）。</a:t>
            </a:r>
            <a:endParaRPr lang="zh-CN" altLang="en-US" sz="3200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777</Words>
  <PresentationFormat>全屏显示(4:3)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增资扩股与持股载体</vt:lpstr>
      <vt:lpstr>   专题1：增资扩股</vt:lpstr>
      <vt:lpstr>增资扩股举例</vt:lpstr>
      <vt:lpstr>存量转让与增资扩股</vt:lpstr>
      <vt:lpstr>探路者</vt:lpstr>
      <vt:lpstr>案例一：探路者股权变化</vt:lpstr>
      <vt:lpstr>探路者股权变化</vt:lpstr>
      <vt:lpstr>探路者股权变化——引进战略投资者</vt:lpstr>
      <vt:lpstr>专题一：持股载体探讨</vt:lpstr>
      <vt:lpstr>自然人直接持股</vt:lpstr>
      <vt:lpstr>信托持股</vt:lpstr>
      <vt:lpstr>壳公司</vt:lpstr>
      <vt:lpstr>壳公司的主要形式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专题1：增资扩股</dc:title>
  <dc:creator>lenovo</dc:creator>
  <cp:lastModifiedBy>lenovo</cp:lastModifiedBy>
  <cp:revision>5</cp:revision>
  <dcterms:created xsi:type="dcterms:W3CDTF">2015-08-26T09:14:26Z</dcterms:created>
  <dcterms:modified xsi:type="dcterms:W3CDTF">2015-08-26T09:55:11Z</dcterms:modified>
</cp:coreProperties>
</file>